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 id="2147484373" r:id="rId8"/>
    <p:sldMasterId id="2147484409" r:id="rId9"/>
  </p:sldMasterIdLst>
  <p:notesMasterIdLst>
    <p:notesMasterId r:id="rId38"/>
  </p:notesMasterIdLst>
  <p:handoutMasterIdLst>
    <p:handoutMasterId r:id="rId39"/>
  </p:handoutMasterIdLst>
  <p:sldIdLst>
    <p:sldId id="1381" r:id="rId10"/>
    <p:sldId id="1374" r:id="rId11"/>
    <p:sldId id="1364" r:id="rId12"/>
    <p:sldId id="1365" r:id="rId13"/>
    <p:sldId id="1341" r:id="rId14"/>
    <p:sldId id="1343" r:id="rId15"/>
    <p:sldId id="1373" r:id="rId16"/>
    <p:sldId id="1344" r:id="rId17"/>
    <p:sldId id="1375" r:id="rId18"/>
    <p:sldId id="1372" r:id="rId19"/>
    <p:sldId id="1345" r:id="rId20"/>
    <p:sldId id="1379" r:id="rId21"/>
    <p:sldId id="1376" r:id="rId22"/>
    <p:sldId id="1377" r:id="rId23"/>
    <p:sldId id="1378" r:id="rId24"/>
    <p:sldId id="1380" r:id="rId25"/>
    <p:sldId id="1347" r:id="rId26"/>
    <p:sldId id="1366" r:id="rId27"/>
    <p:sldId id="1350" r:id="rId28"/>
    <p:sldId id="1367" r:id="rId29"/>
    <p:sldId id="1368" r:id="rId30"/>
    <p:sldId id="1353" r:id="rId31"/>
    <p:sldId id="1354" r:id="rId32"/>
    <p:sldId id="1355" r:id="rId33"/>
    <p:sldId id="1356" r:id="rId34"/>
    <p:sldId id="1369" r:id="rId35"/>
    <p:sldId id="1370" r:id="rId36"/>
    <p:sldId id="1371"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8" autoAdjust="0"/>
    <p:restoredTop sz="67206" autoAdjust="0"/>
  </p:normalViewPr>
  <p:slideViewPr>
    <p:cSldViewPr>
      <p:cViewPr varScale="1">
        <p:scale>
          <a:sx n="59" d="100"/>
          <a:sy n="59" d="100"/>
        </p:scale>
        <p:origin x="984" y="7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a:t>Monetize data or services</a:t>
          </a:r>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a:t>Make product into</a:t>
          </a:r>
          <a:r>
            <a:rPr lang="en-US" sz="1800" baseline="0" dirty="0"/>
            <a:t> a </a:t>
          </a:r>
          <a:r>
            <a:rPr lang="en-US" sz="1800" dirty="0"/>
            <a:t>platform</a:t>
          </a:r>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a:t>Innovate faster</a:t>
          </a:r>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a:t>Open new channels</a:t>
          </a:r>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pt>
    <dgm:pt modelId="{6E07C9A9-E27E-44DF-8ED3-D33B26511591}" type="pres">
      <dgm:prSet presAssocID="{8A290A75-640B-474C-A17C-450222DBBDD3}" presName="radial" presStyleCnt="0">
        <dgm:presLayoutVars>
          <dgm:animLvl val="ctr"/>
        </dgm:presLayoutVars>
      </dgm:prSet>
      <dgm:spPr/>
    </dgm:pt>
    <dgm:pt modelId="{1D4FDAD5-7770-431D-A28C-FDC285045CB4}" type="pres">
      <dgm:prSet presAssocID="{18F67DDF-019D-41A1-932B-E0B0D9F8F297}" presName="centerShape" presStyleLbl="vennNode1" presStyleIdx="0" presStyleCnt="5"/>
      <dgm:spPr/>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pt>
    <dgm:pt modelId="{39601EE5-3931-BA4C-8311-A6F1DBDD05B8}" type="pres">
      <dgm:prSet presAssocID="{323872D8-C01D-9A44-8BFA-09899138C938}" presName="node" presStyleLbl="vennNode1" presStyleIdx="2" presStyleCnt="5" custRadScaleRad="103328">
        <dgm:presLayoutVars>
          <dgm:bulletEnabled val="1"/>
        </dgm:presLayoutVars>
      </dgm:prSet>
      <dgm:spPr/>
    </dgm:pt>
    <dgm:pt modelId="{63E3DD47-3528-4869-8D8E-005C62E4B217}" type="pres">
      <dgm:prSet presAssocID="{21F2DF6D-6F51-40D7-B570-1DB40A0A7DF0}" presName="node" presStyleLbl="vennNode1" presStyleIdx="3" presStyleCnt="5" custRadScaleRad="103330">
        <dgm:presLayoutVars>
          <dgm:bulletEnabled val="1"/>
        </dgm:presLayoutVars>
      </dgm:prSet>
      <dgm:spPr/>
    </dgm:pt>
    <dgm:pt modelId="{22632344-1227-45AA-AF5B-7B11EB6ADED1}" type="pres">
      <dgm:prSet presAssocID="{97FF132C-CC24-457A-B2C7-12CE90155421}" presName="node" presStyleLbl="vennNode1" presStyleIdx="4" presStyleCnt="5">
        <dgm:presLayoutVars>
          <dgm:bulletEnabled val="1"/>
        </dgm:presLayoutVars>
      </dgm:prSet>
      <dgm:spPr/>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Monetize data or services</a:t>
          </a:r>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Open new channels</a:t>
          </a:r>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Innovate faster</a:t>
          </a:r>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product into</a:t>
          </a:r>
          <a:r>
            <a:rPr lang="en-US" sz="1800" kern="1200" baseline="0" dirty="0"/>
            <a:t> a </a:t>
          </a:r>
          <a:r>
            <a:rPr lang="en-US" sz="1800" kern="1200" dirty="0"/>
            <a:t>platform</a:t>
          </a:r>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2/23/2016 1:02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2/23/2016 1:02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aka.ms/devcloudfeb23ak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hlinkClick r:id="rId3"/>
              </a:rPr>
              <a:t>http://aka.ms/devcloudfeb23akl</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201529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382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9991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a:t>
            </a:r>
            <a:r>
              <a:rPr lang="en-US" baseline="0" dirty="0"/>
              <a:t> Engagement:</a:t>
            </a:r>
          </a:p>
          <a:p>
            <a:r>
              <a:rPr lang="en-US" sz="900" dirty="0">
                <a:solidFill>
                  <a:schemeClr val="tx1"/>
                </a:solidFill>
              </a:rPr>
              <a:t>Optimize and secure backend</a:t>
            </a:r>
          </a:p>
          <a:p>
            <a:r>
              <a:rPr lang="en-US" sz="900" dirty="0">
                <a:solidFill>
                  <a:schemeClr val="tx1"/>
                </a:solidFill>
              </a:rPr>
              <a:t>Authorize and throttle requests</a:t>
            </a:r>
          </a:p>
          <a:p>
            <a:r>
              <a:rPr lang="en-US" sz="900" dirty="0">
                <a:solidFill>
                  <a:schemeClr val="tx1"/>
                </a:solidFill>
              </a:rPr>
              <a:t>Get visibility into usage and health</a:t>
            </a:r>
          </a:p>
          <a:p>
            <a:r>
              <a:rPr lang="en-US" sz="900" dirty="0">
                <a:solidFill>
                  <a:schemeClr val="tx1"/>
                </a:solidFill>
              </a:rPr>
              <a:t>Drive developer adoption</a:t>
            </a:r>
          </a:p>
          <a:p>
            <a:endParaRPr lang="en-US" dirty="0"/>
          </a:p>
          <a:p>
            <a:r>
              <a:rPr lang="en-US" dirty="0"/>
              <a:t>Partner Ecosystem:</a:t>
            </a:r>
          </a:p>
          <a:p>
            <a:r>
              <a:rPr lang="en-US" sz="900" dirty="0">
                <a:solidFill>
                  <a:schemeClr val="tx1"/>
                </a:solidFill>
              </a:rPr>
              <a:t>Modernize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Package APIs into tiers</a:t>
            </a:r>
          </a:p>
          <a:p>
            <a:r>
              <a:rPr lang="en-US" sz="900" dirty="0">
                <a:solidFill>
                  <a:schemeClr val="tx1"/>
                </a:solidFill>
              </a:rPr>
              <a:t>Enforce usage limits</a:t>
            </a:r>
          </a:p>
          <a:p>
            <a:r>
              <a:rPr lang="en-US" sz="900" dirty="0">
                <a:solidFill>
                  <a:schemeClr val="tx1"/>
                </a:solidFill>
              </a:rPr>
              <a:t>Provide support and receive feedback</a:t>
            </a:r>
          </a:p>
          <a:p>
            <a:endParaRPr lang="en-US" dirty="0"/>
          </a:p>
          <a:p>
            <a:r>
              <a:rPr lang="en-US" dirty="0"/>
              <a:t>Business</a:t>
            </a:r>
            <a:r>
              <a:rPr lang="en-US" baseline="0" dirty="0"/>
              <a:t> Agility:</a:t>
            </a:r>
          </a:p>
          <a:p>
            <a:r>
              <a:rPr lang="en-US" sz="900" dirty="0">
                <a:solidFill>
                  <a:schemeClr val="tx1"/>
                </a:solidFill>
              </a:rPr>
              <a:t>Normalize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Build the catalog of APIs</a:t>
            </a:r>
          </a:p>
          <a:p>
            <a:r>
              <a:rPr lang="en-US" sz="900" dirty="0">
                <a:solidFill>
                  <a:schemeClr val="tx1"/>
                </a:solidFill>
              </a:rPr>
              <a:t>Accept organizational ID</a:t>
            </a:r>
          </a:p>
          <a:p>
            <a:r>
              <a:rPr lang="en-US" sz="900" dirty="0">
                <a:solidFill>
                  <a:schemeClr val="tx1"/>
                </a:solidFill>
              </a:rPr>
              <a:t>Respect org structure</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2/23/2016 1:02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4540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2/23/2016 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2/23/2016 1:02 PM</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28</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2/23/2016 1:02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3</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2/23/2016 1:02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3662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6.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4221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858765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07082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8141363"/>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88099748"/>
      </p:ext>
    </p:extLst>
  </p:cSld>
  <p:clrMapOvr>
    <a:masterClrMapping/>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85223666"/>
      </p:ext>
    </p:extLst>
  </p:cSld>
  <p:clrMapOvr>
    <a:masterClrMapping/>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16690272"/>
      </p:ext>
    </p:extLst>
  </p:cSld>
  <p:clrMapOvr>
    <a:masterClrMapping/>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573323309"/>
      </p:ext>
    </p:extLst>
  </p:cSld>
  <p:clrMapOvr>
    <a:masterClrMapping/>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12429990"/>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69024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810913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89269893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4981062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151554893"/>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512533541"/>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159448135"/>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6747618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41009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988667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920856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72631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497623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a:solidFill>
                  <a:schemeClr val="tx2"/>
                </a:solidFill>
              </a:rPr>
              <a:t>Subhead</a:t>
            </a:r>
          </a:p>
        </p:txBody>
      </p:sp>
    </p:spTree>
    <p:extLst>
      <p:ext uri="{BB962C8B-B14F-4D97-AF65-F5344CB8AC3E}">
        <p14:creationId xmlns:p14="http://schemas.microsoft.com/office/powerpoint/2010/main" val="3907279513"/>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95321"/>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79280495"/>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378633339"/>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044615"/>
      </p:ext>
    </p:extLst>
  </p:cSld>
  <p:clrMapOvr>
    <a:masterClrMapping/>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1419548"/>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62404120"/>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9520442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342144721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1233665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7456796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Click to edit Master text styles</a:t>
            </a:r>
          </a:p>
        </p:txBody>
      </p:sp>
    </p:spTree>
    <p:extLst>
      <p:ext uri="{BB962C8B-B14F-4D97-AF65-F5344CB8AC3E}">
        <p14:creationId xmlns:p14="http://schemas.microsoft.com/office/powerpoint/2010/main" val="15314229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539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36965"/>
          </a:xfrm>
          <a:prstGeom prst="rect">
            <a:avLst/>
          </a:prstGeom>
        </p:spPr>
        <p:txBody>
          <a:bodyPr>
            <a:sp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1" y="2"/>
            <a:ext cx="12436475" cy="6589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67199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a:prstGeom prst="rect">
            <a:avLst/>
          </a:prstGeo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19240142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a:prstGeom prst="rect">
            <a:avLst/>
          </a:prstGeom>
        </p:spPr>
        <p:txBody>
          <a:bodyPr/>
          <a:lstStyle>
            <a:lvl1pPr>
              <a:defRPr sz="5505"/>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a:prstGeom prst="rect">
            <a:avLst/>
          </a:prstGeom>
        </p:spPr>
        <p:txBody>
          <a:bodyPr/>
          <a:lstStyle>
            <a:lvl1pPr marL="3237"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39" spc="-51" baseline="0">
                <a:gradFill>
                  <a:gsLst>
                    <a:gs pos="0">
                      <a:srgbClr val="595959"/>
                    </a:gs>
                    <a:gs pos="86000">
                      <a:srgbClr val="595959"/>
                    </a:gs>
                  </a:gsLst>
                  <a:lin ang="5400000" scaled="0"/>
                </a:gradFill>
              </a:defRPr>
            </a:lvl2pPr>
            <a:lvl3pPr marL="1283554" indent="-4111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411" indent="-3528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556" indent="-34314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1705699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9"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223032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2"/>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028" eaLnBrk="1" hangingPunct="1">
                <a:defRPr/>
              </a:pPr>
              <a:endParaRPr lang="en-US" sz="1999"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056" eaLnBrk="1" fontAlgn="auto" hangingPunct="1">
                <a:spcBef>
                  <a:spcPts val="0"/>
                </a:spcBef>
                <a:spcAft>
                  <a:spcPts val="0"/>
                </a:spcAft>
                <a:defRPr/>
              </a:pPr>
              <a:endParaRPr lang="en-US" sz="1835"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565" eaLnBrk="1" hangingPunct="1">
                <a:lnSpc>
                  <a:spcPct val="90000"/>
                </a:lnSpc>
                <a:spcBef>
                  <a:spcPts val="0"/>
                </a:spcBef>
                <a:spcAft>
                  <a:spcPts val="0"/>
                </a:spcAft>
                <a:defRPr/>
              </a:pPr>
              <a:r>
                <a:rPr lang="en-US" sz="159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59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Web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Mobile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API</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API</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Logic</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Notification</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Media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99"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HDInsight</a:t>
                        </a:r>
                        <a:endParaRPr lang="en-US" sz="100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Machine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Stream</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Data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Event</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Mobile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BizTalk</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Hybrid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Service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Storage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SQL</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DocumentDB</a:t>
                        </a:r>
                        <a:endParaRPr lang="en-US" sz="100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Redis</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SQL Data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Cloud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Remote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Service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Visual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Application</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Team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Active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Multi-Factor</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1948">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Store/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VM Image Gallery</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Site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AD Privileged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Identity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Operational</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Azure AD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StorSimple</a:t>
                      </a:r>
                      <a:endParaRPr lang="en-US" sz="100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7528307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7500">
                      <a:schemeClr val="bg1"/>
                    </a:gs>
                    <a:gs pos="43000">
                      <a:schemeClr val="bg1"/>
                    </a:gs>
                  </a:gsLst>
                  <a:lin ang="5400000" scaled="0"/>
                </a:gradFill>
              </a:defRPr>
            </a:lvl1pPr>
            <a:lvl2pPr marL="685529" indent="-285637">
              <a:buClr>
                <a:srgbClr val="92D050"/>
              </a:buClr>
              <a:buSzPct val="100000"/>
              <a:buFont typeface="Wingdings" panose="05000000000000000000" pitchFamily="2" charset="2"/>
              <a:buChar char="ü"/>
              <a:defRPr sz="2399">
                <a:gradFill>
                  <a:gsLst>
                    <a:gs pos="7500">
                      <a:schemeClr val="bg1"/>
                    </a:gs>
                    <a:gs pos="43000">
                      <a:schemeClr val="bg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7500">
                      <a:schemeClr val="bg1"/>
                    </a:gs>
                    <a:gs pos="43000">
                      <a:schemeClr val="bg1"/>
                    </a:gs>
                  </a:gsLst>
                  <a:lin ang="5400000" scaled="0"/>
                </a:gradFill>
              </a:defRPr>
            </a:lvl3pPr>
            <a:lvl4pPr marL="971165" indent="22851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8"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1"/>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40102"/>
          </a:xfrm>
        </p:spPr>
        <p:txBody>
          <a:bodyPr/>
          <a:lstStyle>
            <a:lvl1pPr marL="0" indent="0">
              <a:buFontTx/>
              <a:buNone/>
              <a:defRPr lang="en-US" sz="3198"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37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775324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82500">
                      <a:schemeClr val="tx1"/>
                    </a:gs>
                    <a:gs pos="43000">
                      <a:schemeClr val="tx1"/>
                    </a:gs>
                  </a:gsLst>
                  <a:lin ang="5400000" scaled="0"/>
                </a:gradFill>
              </a:defRPr>
            </a:lvl1pPr>
            <a:lvl2pPr marL="685529" indent="-285637">
              <a:buClr>
                <a:srgbClr val="92D050"/>
              </a:buClr>
              <a:buSzPct val="100000"/>
              <a:buFont typeface="Wingdings" panose="05000000000000000000" pitchFamily="2" charset="2"/>
              <a:buChar char="ü"/>
              <a:defRPr sz="2399">
                <a:gradFill>
                  <a:gsLst>
                    <a:gs pos="82500">
                      <a:schemeClr val="tx1"/>
                    </a:gs>
                    <a:gs pos="43000">
                      <a:schemeClr val="tx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82500">
                      <a:schemeClr val="tx1"/>
                    </a:gs>
                    <a:gs pos="43000">
                      <a:schemeClr val="tx1"/>
                    </a:gs>
                  </a:gsLst>
                  <a:lin ang="5400000" scaled="0"/>
                </a:gradFill>
              </a:defRPr>
            </a:lvl3pPr>
            <a:lvl4pPr marL="971165" indent="22851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8"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1"/>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40102"/>
          </a:xfrm>
        </p:spPr>
        <p:txBody>
          <a:bodyPr/>
          <a:lstStyle>
            <a:lvl1pPr marL="0" indent="0">
              <a:buFontTx/>
              <a:buNone/>
              <a:defRPr lang="en-US" sz="3198"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37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98943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82500">
                      <a:schemeClr val="tx1"/>
                    </a:gs>
                    <a:gs pos="43000">
                      <a:schemeClr val="tx1"/>
                    </a:gs>
                  </a:gsLst>
                  <a:lin ang="5400000" scaled="0"/>
                </a:gradFill>
              </a:defRPr>
            </a:lvl1pPr>
            <a:lvl2pPr marL="685529" indent="-285637">
              <a:buClr>
                <a:srgbClr val="92D050"/>
              </a:buClr>
              <a:buSzPct val="100000"/>
              <a:buFont typeface="Wingdings" panose="05000000000000000000" pitchFamily="2" charset="2"/>
              <a:buChar char="ü"/>
              <a:defRPr sz="2399">
                <a:gradFill>
                  <a:gsLst>
                    <a:gs pos="82500">
                      <a:schemeClr val="tx1"/>
                    </a:gs>
                    <a:gs pos="43000">
                      <a:schemeClr val="tx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82500">
                      <a:schemeClr val="tx1"/>
                    </a:gs>
                    <a:gs pos="43000">
                      <a:schemeClr val="tx1"/>
                    </a:gs>
                  </a:gsLst>
                  <a:lin ang="5400000" scaled="0"/>
                </a:gradFill>
              </a:defRPr>
            </a:lvl3pPr>
            <a:lvl4pPr marL="971165" indent="22851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8"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1"/>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90"/>
            <a:ext cx="11101388" cy="627864"/>
          </a:xfrm>
        </p:spPr>
        <p:txBody>
          <a:bodyPr/>
          <a:lstStyle>
            <a:lvl1pPr marL="0" indent="0">
              <a:buFontTx/>
              <a:buNone/>
              <a:defRPr sz="3198"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591890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135472313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40" y="296899"/>
            <a:ext cx="5943599" cy="1292662"/>
          </a:xfrm>
        </p:spPr>
        <p:txBody>
          <a:bodyPr/>
          <a:lstStyle>
            <a:lvl1pPr marL="0" indent="0">
              <a:buNone/>
              <a:defRPr sz="3998">
                <a:gradFill>
                  <a:gsLst>
                    <a:gs pos="15000">
                      <a:srgbClr val="1E1E1E"/>
                    </a:gs>
                    <a:gs pos="49000">
                      <a:srgbClr val="1E1E1E"/>
                    </a:gs>
                  </a:gsLst>
                  <a:lin ang="5400000" scaled="0"/>
                </a:gradFill>
              </a:defRPr>
            </a:lvl1pPr>
            <a:lvl2pPr marL="0" indent="0">
              <a:buFontTx/>
              <a:buNone/>
              <a:defRPr sz="1999">
                <a:gradFill>
                  <a:gsLst>
                    <a:gs pos="73750">
                      <a:schemeClr val="bg1"/>
                    </a:gs>
                    <a:gs pos="36000">
                      <a:schemeClr val="bg1"/>
                    </a:gs>
                  </a:gsLst>
                  <a:lin ang="5400000" scaled="0"/>
                </a:gradFill>
              </a:defRPr>
            </a:lvl2pPr>
            <a:lvl3pPr marL="228510" indent="0">
              <a:buNone/>
              <a:defRPr/>
            </a:lvl3pPr>
            <a:lvl4pPr marL="457019" indent="0">
              <a:buNone/>
              <a:defRPr/>
            </a:lvl4pPr>
            <a:lvl5pPr marL="68552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9" y="1668463"/>
            <a:ext cx="5852160" cy="572464"/>
          </a:xfrm>
        </p:spPr>
        <p:txBody>
          <a:bodyPr/>
          <a:lstStyle>
            <a:lvl1pPr marL="0" indent="0">
              <a:buNone/>
              <a:defRPr sz="2799">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4218243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19044597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13495045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25170"/>
          </a:xfrm>
        </p:spPr>
        <p:txBody>
          <a:bodyPr>
            <a:spAutoFit/>
          </a:bodyPr>
          <a:lstStyle>
            <a:lvl1pPr marL="0" indent="0">
              <a:buFontTx/>
              <a:buNone/>
              <a:defRPr sz="3598"/>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96001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9"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2"/>
            <a:ext cx="11887200" cy="683264"/>
          </a:xfrm>
        </p:spPr>
        <p:txBody>
          <a:bodyPr>
            <a:spAutoFit/>
          </a:bodyPr>
          <a:lstStyle>
            <a:lvl1pPr marL="0" indent="0">
              <a:buFontTx/>
              <a:buNone/>
              <a:defRPr sz="3598"/>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39542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77441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5229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014992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892" indent="-399892">
              <a:spcBef>
                <a:spcPts val="1224"/>
              </a:spcBef>
              <a:buClr>
                <a:srgbClr val="89C402"/>
              </a:buClr>
              <a:buSzPct val="100000"/>
              <a:buFont typeface="Wingdings" panose="05000000000000000000" pitchFamily="2" charset="2"/>
              <a:buChar char="ü"/>
              <a:defRPr sz="3198"/>
            </a:lvl1pPr>
            <a:lvl2pPr marL="742655" indent="-342764">
              <a:buClr>
                <a:srgbClr val="89C402"/>
              </a:buClr>
              <a:buSzPct val="100000"/>
              <a:buFont typeface="Wingdings" panose="05000000000000000000" pitchFamily="2" charset="2"/>
              <a:buChar char="ü"/>
              <a:defRPr sz="2399"/>
            </a:lvl2pPr>
            <a:lvl3pPr marL="1028293" indent="-285637">
              <a:buClr>
                <a:srgbClr val="89C402"/>
              </a:buClr>
              <a:buSzPct val="100000"/>
              <a:buFont typeface="Wingdings" panose="05000000000000000000" pitchFamily="2" charset="2"/>
              <a:buChar char="ü"/>
              <a:tabLst/>
              <a:defRPr sz="1999"/>
            </a:lvl3pPr>
            <a:lvl4pPr marL="1256802" indent="-228510">
              <a:buClr>
                <a:srgbClr val="89C402"/>
              </a:buClr>
              <a:buSzPct val="100000"/>
              <a:buFont typeface="Wingdings" panose="05000000000000000000" pitchFamily="2" charset="2"/>
              <a:buChar char="ü"/>
              <a:defRPr lang="en-US" sz="1799" kern="1200" spc="0" baseline="0" dirty="0">
                <a:gradFill>
                  <a:gsLst>
                    <a:gs pos="1250">
                      <a:schemeClr val="tx1"/>
                    </a:gs>
                    <a:gs pos="100000">
                      <a:schemeClr val="tx1"/>
                    </a:gs>
                  </a:gsLst>
                  <a:lin ang="5400000" scaled="0"/>
                </a:gradFill>
                <a:latin typeface="+mn-lt"/>
                <a:ea typeface="+mn-ea"/>
                <a:cs typeface="+mn-cs"/>
              </a:defRPr>
            </a:lvl4pPr>
            <a:lvl5pPr marL="1256802" indent="-22851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892" indent="-399892">
              <a:spcBef>
                <a:spcPts val="1224"/>
              </a:spcBef>
              <a:buClr>
                <a:srgbClr val="89C402"/>
              </a:buClr>
              <a:buSzPct val="100000"/>
              <a:buFont typeface="Wingdings" panose="05000000000000000000" pitchFamily="2" charset="2"/>
              <a:buChar char="ü"/>
              <a:defRPr sz="3198"/>
            </a:lvl1pPr>
            <a:lvl2pPr marL="742655" indent="-342764">
              <a:buClr>
                <a:srgbClr val="89C402"/>
              </a:buClr>
              <a:buSzPct val="100000"/>
              <a:buFont typeface="Wingdings" panose="05000000000000000000" pitchFamily="2" charset="2"/>
              <a:buChar char="ü"/>
              <a:defRPr sz="2399"/>
            </a:lvl2pPr>
            <a:lvl3pPr marL="1028293" indent="-285637">
              <a:buClr>
                <a:srgbClr val="89C402"/>
              </a:buClr>
              <a:buSzPct val="100000"/>
              <a:buFont typeface="Wingdings" panose="05000000000000000000" pitchFamily="2" charset="2"/>
              <a:buChar char="ü"/>
              <a:tabLst/>
              <a:defRPr sz="1999"/>
            </a:lvl3pPr>
            <a:lvl4pPr marL="1256802" indent="-228510">
              <a:buClr>
                <a:srgbClr val="89C402"/>
              </a:buClr>
              <a:buSzPct val="100000"/>
              <a:buFont typeface="Wingdings" panose="05000000000000000000" pitchFamily="2" charset="2"/>
              <a:buChar char="ü"/>
              <a:defRPr lang="en-US" sz="1799" kern="1200" spc="0" baseline="0" dirty="0">
                <a:gradFill>
                  <a:gsLst>
                    <a:gs pos="1250">
                      <a:schemeClr val="tx1"/>
                    </a:gs>
                    <a:gs pos="100000">
                      <a:schemeClr val="tx1"/>
                    </a:gs>
                  </a:gsLst>
                  <a:lin ang="5400000" scaled="0"/>
                </a:gradFill>
                <a:latin typeface="+mn-lt"/>
                <a:ea typeface="+mn-ea"/>
                <a:cs typeface="+mn-cs"/>
              </a:defRPr>
            </a:lvl4pPr>
            <a:lvl5pPr marL="1256802" indent="-22851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465270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5366338"/>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799" baseline="0"/>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00032134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799" baseline="0"/>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34248373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4811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120526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938173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52753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502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7"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957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7333244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55569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862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048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068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eaLnBrk="1" hangingPunct="1"/>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921446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20321"/>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062548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1" y="3145042"/>
            <a:ext cx="3288506" cy="704445"/>
          </a:xfrm>
          <a:prstGeom prst="rect">
            <a:avLst/>
          </a:prstGeom>
        </p:spPr>
      </p:pic>
    </p:spTree>
    <p:extLst>
      <p:ext uri="{BB962C8B-B14F-4D97-AF65-F5344CB8AC3E}">
        <p14:creationId xmlns:p14="http://schemas.microsoft.com/office/powerpoint/2010/main" val="66090260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8918534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3764788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909322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36642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6274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815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5764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12412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9459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5177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2/23/2016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2/23/2016</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0686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681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9265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87062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75670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101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3449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7318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1695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70.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9.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slideLayout" Target="../slideLayouts/slideLayout189.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slideLayout" Target="../slideLayouts/slideLayout188.xml"/><Relationship Id="rId38" Type="http://schemas.openxmlformats.org/officeDocument/2006/relationships/image" Target="../media/image1.png"/><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37" Type="http://schemas.openxmlformats.org/officeDocument/2006/relationships/theme" Target="../theme/theme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36" Type="http://schemas.openxmlformats.org/officeDocument/2006/relationships/slideLayout" Target="../slideLayouts/slideLayout191.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35" Type="http://schemas.openxmlformats.org/officeDocument/2006/relationships/slideLayout" Target="../slideLayouts/slideLayout1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9287549"/>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393900" y="3050515"/>
            <a:ext cx="6995160" cy="894134"/>
          </a:xfrm>
          <a:prstGeom prst="rect">
            <a:avLst/>
          </a:prstGeom>
        </p:spPr>
      </p:pic>
    </p:spTree>
    <p:extLst>
      <p:ext uri="{BB962C8B-B14F-4D97-AF65-F5344CB8AC3E}">
        <p14:creationId xmlns:p14="http://schemas.microsoft.com/office/powerpoint/2010/main" val="920732033"/>
      </p:ext>
    </p:extLst>
  </p:cSld>
  <p:clrMap bg1="dk1" tx1="lt1" bg2="dk2" tx2="lt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 id="2147484431" r:id="rId22"/>
    <p:sldLayoutId id="2147484432" r:id="rId23"/>
    <p:sldLayoutId id="2147484433" r:id="rId24"/>
    <p:sldLayoutId id="2147484434" r:id="rId25"/>
    <p:sldLayoutId id="2147484435" r:id="rId26"/>
    <p:sldLayoutId id="2147484436" r:id="rId27"/>
    <p:sldLayoutId id="2147484437" r:id="rId28"/>
    <p:sldLayoutId id="2147484438" r:id="rId29"/>
    <p:sldLayoutId id="2147484439" r:id="rId30"/>
    <p:sldLayoutId id="2147484440" r:id="rId31"/>
    <p:sldLayoutId id="2147484441" r:id="rId32"/>
    <p:sldLayoutId id="2147484442" r:id="rId33"/>
    <p:sldLayoutId id="2147484443" r:id="rId34"/>
    <p:sldLayoutId id="2147484444" r:id="rId35"/>
    <p:sldLayoutId id="2147484445" r:id="rId36"/>
  </p:sldLayoutIdLst>
  <p:transition>
    <p:fade/>
  </p:transition>
  <p:txStyles>
    <p:titleStyle>
      <a:lvl1pPr algn="l" defTabSz="93237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1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2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3.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01.xml"/><Relationship Id="rId5" Type="http://schemas.openxmlformats.org/officeDocument/2006/relationships/image" Target="../media/image96.png"/><Relationship Id="rId4"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emf"/><Relationship Id="rId7"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111.xml"/><Relationship Id="rId6" Type="http://schemas.openxmlformats.org/officeDocument/2006/relationships/image" Target="../media/image100.emf"/><Relationship Id="rId5" Type="http://schemas.openxmlformats.org/officeDocument/2006/relationships/image" Target="../media/image99.emf"/><Relationship Id="rId10" Type="http://schemas.openxmlformats.org/officeDocument/2006/relationships/image" Target="../media/image104.png"/><Relationship Id="rId4" Type="http://schemas.openxmlformats.org/officeDocument/2006/relationships/image" Target="../media/image98.emf"/><Relationship Id="rId9" Type="http://schemas.openxmlformats.org/officeDocument/2006/relationships/image" Target="../media/image103.png"/></Relationships>
</file>

<file path=ppt/slides/_rels/slide2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7.png"/><Relationship Id="rId7" Type="http://schemas.openxmlformats.org/officeDocument/2006/relationships/image" Target="../media/image111.emf"/><Relationship Id="rId2" Type="http://schemas.openxmlformats.org/officeDocument/2006/relationships/image" Target="../media/image106.emf"/><Relationship Id="rId1" Type="http://schemas.openxmlformats.org/officeDocument/2006/relationships/slideLayout" Target="../slideLayouts/slideLayout1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030" y="170463"/>
            <a:ext cx="11884782" cy="917575"/>
          </a:xfrm>
        </p:spPr>
        <p:txBody>
          <a:bodyPr/>
          <a:lstStyle/>
          <a:p>
            <a:r>
              <a:rPr lang="en-US" dirty="0"/>
              <a:t>Agenda</a:t>
            </a:r>
          </a:p>
        </p:txBody>
      </p:sp>
      <p:graphicFrame>
        <p:nvGraphicFramePr>
          <p:cNvPr id="4" name="Table 3"/>
          <p:cNvGraphicFramePr>
            <a:graphicFrameLocks noGrp="1"/>
          </p:cNvGraphicFramePr>
          <p:nvPr>
            <p:extLst/>
          </p:nvPr>
        </p:nvGraphicFramePr>
        <p:xfrm>
          <a:off x="426552" y="1005265"/>
          <a:ext cx="11735259" cy="5756107"/>
        </p:xfrm>
        <a:graphic>
          <a:graphicData uri="http://schemas.openxmlformats.org/drawingml/2006/table">
            <a:tbl>
              <a:tblPr/>
              <a:tblGrid>
                <a:gridCol w="2161189">
                  <a:extLst>
                    <a:ext uri="{9D8B030D-6E8A-4147-A177-3AD203B41FA5}">
                      <a16:colId xmlns:a16="http://schemas.microsoft.com/office/drawing/2014/main" val="567087669"/>
                    </a:ext>
                  </a:extLst>
                </a:gridCol>
                <a:gridCol w="3047278">
                  <a:extLst>
                    <a:ext uri="{9D8B030D-6E8A-4147-A177-3AD203B41FA5}">
                      <a16:colId xmlns:a16="http://schemas.microsoft.com/office/drawing/2014/main" val="2249206901"/>
                    </a:ext>
                  </a:extLst>
                </a:gridCol>
                <a:gridCol w="3263396">
                  <a:extLst>
                    <a:ext uri="{9D8B030D-6E8A-4147-A177-3AD203B41FA5}">
                      <a16:colId xmlns:a16="http://schemas.microsoft.com/office/drawing/2014/main" val="98414406"/>
                    </a:ext>
                  </a:extLst>
                </a:gridCol>
                <a:gridCol w="3263396">
                  <a:extLst>
                    <a:ext uri="{9D8B030D-6E8A-4147-A177-3AD203B41FA5}">
                      <a16:colId xmlns:a16="http://schemas.microsoft.com/office/drawing/2014/main" val="1292609638"/>
                    </a:ext>
                  </a:extLst>
                </a:gridCol>
              </a:tblGrid>
              <a:tr h="320582">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83276">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6172">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7973">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7974">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8328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6172">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9513">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8585">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6172">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9205">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6172">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93901">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7963">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8585">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20582">
                <a:tc>
                  <a:txBody>
                    <a:bodyPr/>
                    <a:lstStyle/>
                    <a:p>
                      <a:pPr algn="ctr" fontAlgn="b"/>
                      <a:r>
                        <a:rPr lang="en-US" sz="1800" b="1" i="0" u="none" strike="noStrike" dirty="0">
                          <a:solidFill>
                            <a:srgbClr val="000000"/>
                          </a:solidFill>
                          <a:effectLst/>
                          <a:latin typeface="Calibri" panose="020F0502020204030204" pitchFamily="34" charset="0"/>
                        </a:rPr>
                        <a:t>16:30</a:t>
                      </a:r>
                    </a:p>
                  </a:txBody>
                  <a:tcPr marL="9715" marR="9715" marT="971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715" marR="9715" marT="971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715" marR="9715" marT="971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715" marR="9715" marT="971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805222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a:t>The rise of APIs</a:t>
            </a:r>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a:t>Cloud platforms and apps</a:t>
            </a:r>
          </a:p>
          <a:p>
            <a:pPr>
              <a:lnSpc>
                <a:spcPct val="150000"/>
              </a:lnSpc>
            </a:pPr>
            <a:r>
              <a:rPr lang="en-US" dirty="0"/>
              <a:t>“Untethered” life and work</a:t>
            </a:r>
          </a:p>
          <a:p>
            <a:pPr>
              <a:lnSpc>
                <a:spcPct val="150000"/>
              </a:lnSpc>
            </a:pPr>
            <a:r>
              <a:rPr lang="en-US" dirty="0"/>
              <a:t>API-centric architectures</a:t>
            </a:r>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So you want an API program?</a:t>
            </a:r>
          </a:p>
        </p:txBody>
      </p:sp>
      <p:sp>
        <p:nvSpPr>
          <p:cNvPr id="3" name="Text Placeholder 2"/>
          <p:cNvSpPr>
            <a:spLocks noGrp="1"/>
          </p:cNvSpPr>
          <p:nvPr>
            <p:ph sz="quarter" idx="10"/>
          </p:nvPr>
        </p:nvSpPr>
        <p:spPr>
          <a:prstGeom prst="rect">
            <a:avLst/>
          </a:prstGeom>
        </p:spPr>
        <p:txBody>
          <a:bodyPr/>
          <a:lstStyle/>
          <a:p>
            <a:r>
              <a:rPr lang="en-US" sz="3264" dirty="0"/>
              <a:t>How do you </a:t>
            </a:r>
            <a:r>
              <a:rPr lang="en-US" sz="3264" b="1" dirty="0"/>
              <a:t>engage with developers?</a:t>
            </a:r>
          </a:p>
          <a:p>
            <a:r>
              <a:rPr lang="en-US" sz="3264" dirty="0"/>
              <a:t>How do you </a:t>
            </a:r>
            <a:r>
              <a:rPr lang="en-US" sz="3264" b="1" dirty="0"/>
              <a:t>reduce TTFSC?</a:t>
            </a:r>
          </a:p>
          <a:p>
            <a:r>
              <a:rPr lang="en-US" sz="3264" dirty="0"/>
              <a:t>How do you </a:t>
            </a:r>
            <a:r>
              <a:rPr lang="en-US" sz="3264" b="1" dirty="0"/>
              <a:t>enforce your business policies?</a:t>
            </a:r>
            <a:endParaRPr lang="en-US" sz="3264" dirty="0"/>
          </a:p>
          <a:p>
            <a:r>
              <a:rPr lang="en-US" sz="3264" dirty="0"/>
              <a:t>How do you </a:t>
            </a:r>
            <a:r>
              <a:rPr lang="en-US" sz="3264" b="1" dirty="0"/>
              <a:t>make your legacy API modern?</a:t>
            </a:r>
            <a:endParaRPr lang="en-US" sz="3264" dirty="0"/>
          </a:p>
          <a:p>
            <a:r>
              <a:rPr lang="en-US" sz="3264" dirty="0"/>
              <a:t>How do you </a:t>
            </a:r>
            <a:r>
              <a:rPr lang="en-US" sz="3264" b="1" dirty="0"/>
              <a:t>understand their behavior?</a:t>
            </a:r>
          </a:p>
          <a:p>
            <a:r>
              <a:rPr lang="en-US" sz="3264" dirty="0"/>
              <a:t>How do you </a:t>
            </a:r>
            <a:r>
              <a:rPr lang="en-US" sz="3264" b="1" dirty="0"/>
              <a:t>protect your core business systems?</a:t>
            </a:r>
          </a:p>
        </p:txBody>
      </p:sp>
      <p:sp>
        <p:nvSpPr>
          <p:cNvPr id="4" name="Rectangle 3"/>
          <p:cNvSpPr/>
          <p:nvPr/>
        </p:nvSpPr>
        <p:spPr bwMode="auto">
          <a:xfrm rot="20649275">
            <a:off x="-1705439" y="2202046"/>
            <a:ext cx="15847352" cy="266662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998" kern="0" dirty="0">
                <a:solidFill>
                  <a:srgbClr val="1D4380"/>
                </a:solidFill>
              </a:rPr>
              <a:t>API Management</a:t>
            </a:r>
          </a:p>
        </p:txBody>
      </p:sp>
    </p:spTree>
    <p:extLst>
      <p:ext uri="{BB962C8B-B14F-4D97-AF65-F5344CB8AC3E}">
        <p14:creationId xmlns:p14="http://schemas.microsoft.com/office/powerpoint/2010/main" val="369547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646842" y="3706157"/>
            <a:ext cx="6882980" cy="969843"/>
          </a:xfrm>
          <a:prstGeom prst="rect">
            <a:avLst/>
          </a:prstGeom>
        </p:spPr>
        <p:txBody>
          <a:bodyPr/>
          <a:lstStyle/>
          <a:p>
            <a:r>
              <a:rPr lang="en-US" dirty="0">
                <a:solidFill>
                  <a:schemeClr val="tx1"/>
                </a:solidFill>
              </a:rPr>
              <a:t>new channels, more customers</a:t>
            </a:r>
          </a:p>
        </p:txBody>
      </p:sp>
      <p:sp>
        <p:nvSpPr>
          <p:cNvPr id="2" name="Title 1"/>
          <p:cNvSpPr>
            <a:spLocks noGrp="1"/>
          </p:cNvSpPr>
          <p:nvPr>
            <p:ph type="title"/>
          </p:nvPr>
        </p:nvSpPr>
        <p:spPr>
          <a:prstGeom prst="rect">
            <a:avLst/>
          </a:prstGeom>
        </p:spPr>
        <p:txBody>
          <a:bodyPr/>
          <a:lstStyle/>
          <a:p>
            <a:r>
              <a:rPr lang="en-US" dirty="0"/>
              <a:t>Extending a platform</a:t>
            </a:r>
          </a:p>
        </p:txBody>
      </p:sp>
      <p:grpSp>
        <p:nvGrpSpPr>
          <p:cNvPr id="7" name="Group 6"/>
          <p:cNvGrpSpPr/>
          <p:nvPr/>
        </p:nvGrpSpPr>
        <p:grpSpPr>
          <a:xfrm>
            <a:off x="7739607" y="1194173"/>
            <a:ext cx="5860581" cy="1999673"/>
            <a:chOff x="7587674" y="1170864"/>
            <a:chExt cx="5746189" cy="1960642"/>
          </a:xfrm>
        </p:grpSpPr>
        <p:grpSp>
          <p:nvGrpSpPr>
            <p:cNvPr id="73" name="Group 72"/>
            <p:cNvGrpSpPr/>
            <p:nvPr/>
          </p:nvGrpSpPr>
          <p:grpSpPr>
            <a:xfrm>
              <a:off x="7587674" y="1851360"/>
              <a:ext cx="1526787" cy="1280146"/>
              <a:chOff x="7587674" y="1851360"/>
              <a:chExt cx="1526787" cy="1280146"/>
            </a:xfrm>
            <a:solidFill>
              <a:schemeClr val="accent5"/>
            </a:solidFill>
          </p:grpSpPr>
          <p:grpSp>
            <p:nvGrpSpPr>
              <p:cNvPr id="74" name="Group 73"/>
              <p:cNvGrpSpPr/>
              <p:nvPr/>
            </p:nvGrpSpPr>
            <p:grpSpPr>
              <a:xfrm>
                <a:off x="7589822" y="1851360"/>
                <a:ext cx="1524639" cy="1280146"/>
                <a:chOff x="8808352" y="2164888"/>
                <a:chExt cx="1524639" cy="1280146"/>
              </a:xfrm>
              <a:grpFill/>
            </p:grpSpPr>
            <p:sp>
              <p:nvSpPr>
                <p:cNvPr id="77" name="Flowchart: Direct Access Storage 76"/>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Pie 77"/>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Flowchart: Terminator 74"/>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lowchart: Terminator 75"/>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78"/>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grpSp>
        <p:nvGrpSpPr>
          <p:cNvPr id="5" name="Group 4"/>
          <p:cNvGrpSpPr/>
          <p:nvPr/>
        </p:nvGrpSpPr>
        <p:grpSpPr>
          <a:xfrm>
            <a:off x="5209823" y="4578664"/>
            <a:ext cx="2788751" cy="3085759"/>
            <a:chOff x="5107269" y="4489294"/>
            <a:chExt cx="2734318" cy="3025529"/>
          </a:xfrm>
        </p:grpSpPr>
        <p:grpSp>
          <p:nvGrpSpPr>
            <p:cNvPr id="80" name="Group 79"/>
            <p:cNvGrpSpPr/>
            <p:nvPr/>
          </p:nvGrpSpPr>
          <p:grpSpPr>
            <a:xfrm rot="933116">
              <a:off x="5107269" y="4601436"/>
              <a:ext cx="1526787" cy="1280146"/>
              <a:chOff x="7587674" y="1851360"/>
              <a:chExt cx="1526787" cy="1280146"/>
            </a:xfrm>
            <a:solidFill>
              <a:schemeClr val="accent5"/>
            </a:solidFill>
          </p:grpSpPr>
          <p:grpSp>
            <p:nvGrpSpPr>
              <p:cNvPr id="81" name="Group 80"/>
              <p:cNvGrpSpPr/>
              <p:nvPr/>
            </p:nvGrpSpPr>
            <p:grpSpPr>
              <a:xfrm>
                <a:off x="7589822" y="1851360"/>
                <a:ext cx="1524639" cy="1280146"/>
                <a:chOff x="8808352" y="2164888"/>
                <a:chExt cx="1524639" cy="1280146"/>
              </a:xfrm>
              <a:grpFill/>
            </p:grpSpPr>
            <p:sp>
              <p:nvSpPr>
                <p:cNvPr id="84" name="Flowchart: Direct Access Storage 83"/>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Pie 84"/>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Flowchart: Terminator 81"/>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lowchart: Terminator 82"/>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Freeform 85"/>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4" name="TextBox 93"/>
            <p:cNvSpPr txBox="1"/>
            <p:nvPr/>
          </p:nvSpPr>
          <p:spPr>
            <a:xfrm rot="17102454">
              <a:off x="5217533" y="5067562"/>
              <a:ext cx="1645902" cy="4893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employees</a:t>
              </a:r>
            </a:p>
          </p:txBody>
        </p:sp>
      </p:grpSp>
      <p:grpSp>
        <p:nvGrpSpPr>
          <p:cNvPr id="8" name="Group 7"/>
          <p:cNvGrpSpPr/>
          <p:nvPr/>
        </p:nvGrpSpPr>
        <p:grpSpPr>
          <a:xfrm>
            <a:off x="8665813" y="3871505"/>
            <a:ext cx="3896934" cy="2574963"/>
            <a:chOff x="8495802" y="3795938"/>
            <a:chExt cx="3820870" cy="2524703"/>
          </a:xfrm>
        </p:grpSpPr>
        <p:grpSp>
          <p:nvGrpSpPr>
            <p:cNvPr id="87" name="Group 86"/>
            <p:cNvGrpSpPr/>
            <p:nvPr/>
          </p:nvGrpSpPr>
          <p:grpSpPr>
            <a:xfrm rot="715937">
              <a:off x="8495802" y="3898355"/>
              <a:ext cx="1526787" cy="1280146"/>
              <a:chOff x="7587674" y="1851360"/>
              <a:chExt cx="1526787" cy="1280146"/>
            </a:xfrm>
            <a:solidFill>
              <a:schemeClr val="accent5"/>
            </a:solidFill>
          </p:grpSpPr>
          <p:grpSp>
            <p:nvGrpSpPr>
              <p:cNvPr id="88" name="Group 87"/>
              <p:cNvGrpSpPr/>
              <p:nvPr/>
            </p:nvGrpSpPr>
            <p:grpSpPr>
              <a:xfrm>
                <a:off x="7589822" y="1851360"/>
                <a:ext cx="1524639" cy="1280146"/>
                <a:chOff x="8808352" y="2164888"/>
                <a:chExt cx="1524639" cy="1280146"/>
              </a:xfrm>
              <a:grpFill/>
            </p:grpSpPr>
            <p:sp>
              <p:nvSpPr>
                <p:cNvPr id="91" name="Flowchart: Direct Access Storage 90"/>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Pie 91"/>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Flowchart: Terminator 88"/>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lowchart: Terminator 89"/>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812740" y="3801040"/>
              <a:ext cx="2503932" cy="251960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392072 w 3330054"/>
                <a:gd name="connsiteY8" fmla="*/ 2504226 h 3500357"/>
                <a:gd name="connsiteX9" fmla="*/ 2503932 w 3330054"/>
                <a:gd name="connsiteY9" fmla="*/ 2519601 h 3500357"/>
                <a:gd name="connsiteX10" fmla="*/ 3330054 w 3330054"/>
                <a:gd name="connsiteY10" fmla="*/ 3486864 h 3500357"/>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542543 w 3330054"/>
                <a:gd name="connsiteY8" fmla="*/ 2319032 h 3500357"/>
                <a:gd name="connsiteX9" fmla="*/ 2503932 w 3330054"/>
                <a:gd name="connsiteY9" fmla="*/ 2519601 h 3500357"/>
                <a:gd name="connsiteX10" fmla="*/ 3330054 w 3330054"/>
                <a:gd name="connsiteY10" fmla="*/ 3486864 h 3500357"/>
                <a:gd name="connsiteX0" fmla="*/ 0 w 2503932"/>
                <a:gd name="connsiteY0" fmla="*/ 975676 h 2519601"/>
                <a:gd name="connsiteX1" fmla="*/ 859809 w 2503932"/>
                <a:gd name="connsiteY1" fmla="*/ 1166745 h 2519601"/>
                <a:gd name="connsiteX2" fmla="*/ 1746914 w 2503932"/>
                <a:gd name="connsiteY2" fmla="*/ 866494 h 2519601"/>
                <a:gd name="connsiteX3" fmla="*/ 1924335 w 2503932"/>
                <a:gd name="connsiteY3" fmla="*/ 416118 h 2519601"/>
                <a:gd name="connsiteX4" fmla="*/ 1542197 w 2503932"/>
                <a:gd name="connsiteY4" fmla="*/ 20333 h 2519601"/>
                <a:gd name="connsiteX5" fmla="*/ 1296538 w 2503932"/>
                <a:gd name="connsiteY5" fmla="*/ 129515 h 2519601"/>
                <a:gd name="connsiteX6" fmla="*/ 1064526 w 2503932"/>
                <a:gd name="connsiteY6" fmla="*/ 743664 h 2519601"/>
                <a:gd name="connsiteX7" fmla="*/ 1132764 w 2503932"/>
                <a:gd name="connsiteY7" fmla="*/ 1685360 h 2519601"/>
                <a:gd name="connsiteX8" fmla="*/ 1542543 w 2503932"/>
                <a:gd name="connsiteY8" fmla="*/ 2319032 h 2519601"/>
                <a:gd name="connsiteX9" fmla="*/ 2503932 w 2503932"/>
                <a:gd name="connsiteY9" fmla="*/ 2519601 h 25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932" h="251960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53095" y="1422799"/>
                    <a:pt x="1132764" y="1685360"/>
                  </a:cubicBezTo>
                  <a:cubicBezTo>
                    <a:pt x="1212433" y="1947921"/>
                    <a:pt x="1314015" y="2179992"/>
                    <a:pt x="1542543" y="2319032"/>
                  </a:cubicBezTo>
                  <a:cubicBezTo>
                    <a:pt x="1771071" y="2458072"/>
                    <a:pt x="2180935" y="2355828"/>
                    <a:pt x="2503932" y="2519601"/>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5" name="TextBox 94"/>
            <p:cNvSpPr txBox="1"/>
            <p:nvPr/>
          </p:nvSpPr>
          <p:spPr>
            <a:xfrm rot="16858254">
              <a:off x="8636489" y="4346506"/>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partners</a:t>
              </a:r>
            </a:p>
          </p:txBody>
        </p:sp>
      </p:grpSp>
      <p:sp>
        <p:nvSpPr>
          <p:cNvPr id="96" name="TextBox 95"/>
          <p:cNvSpPr txBox="1"/>
          <p:nvPr/>
        </p:nvSpPr>
        <p:spPr>
          <a:xfrm rot="16200000">
            <a:off x="7831624" y="2320422"/>
            <a:ext cx="1678668" cy="499107"/>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developers</a:t>
            </a:r>
          </a:p>
        </p:txBody>
      </p:sp>
      <p:sp>
        <p:nvSpPr>
          <p:cNvPr id="68" name="Flowchart: Direct Access Storage 67"/>
          <p:cNvSpPr/>
          <p:nvPr/>
        </p:nvSpPr>
        <p:spPr bwMode="auto">
          <a:xfrm>
            <a:off x="1920755" y="1953337"/>
            <a:ext cx="481022" cy="1305630"/>
          </a:xfrm>
          <a:prstGeom prst="flowChartMagneticDrum">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Pie 68"/>
          <p:cNvSpPr/>
          <p:nvPr/>
        </p:nvSpPr>
        <p:spPr bwMode="auto">
          <a:xfrm>
            <a:off x="1341563" y="2015444"/>
            <a:ext cx="1352779" cy="1181417"/>
          </a:xfrm>
          <a:prstGeom prst="pie">
            <a:avLst>
              <a:gd name="adj1" fmla="val 5319942"/>
              <a:gd name="adj2" fmla="val 16200000"/>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69"/>
          <p:cNvSpPr/>
          <p:nvPr/>
        </p:nvSpPr>
        <p:spPr bwMode="auto">
          <a:xfrm>
            <a:off x="-244244" y="2578200"/>
            <a:ext cx="2164998" cy="2616548"/>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chemeClr val="accent2">
                <a:lumMod val="60000"/>
                <a:lumOff val="40000"/>
              </a:schemeClr>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71" name="Oval 70"/>
          <p:cNvSpPr/>
          <p:nvPr/>
        </p:nvSpPr>
        <p:spPr bwMode="auto">
          <a:xfrm>
            <a:off x="2307998" y="2305433"/>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p:cNvSpPr/>
          <p:nvPr/>
        </p:nvSpPr>
        <p:spPr bwMode="auto">
          <a:xfrm>
            <a:off x="2307998" y="2721595"/>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TextBox 96"/>
          <p:cNvSpPr txBox="1"/>
          <p:nvPr/>
        </p:nvSpPr>
        <p:spPr>
          <a:xfrm rot="16200000">
            <a:off x="1059024" y="2350530"/>
            <a:ext cx="1678668" cy="555610"/>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spTree>
    <p:extLst>
      <p:ext uri="{BB962C8B-B14F-4D97-AF65-F5344CB8AC3E}">
        <p14:creationId xmlns:p14="http://schemas.microsoft.com/office/powerpoint/2010/main" val="39534753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45" y="109607"/>
            <a:ext cx="7170138" cy="9278999"/>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a:xfrm>
            <a:off x="2576543" y="234867"/>
            <a:ext cx="357226" cy="818953"/>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b="48265"/>
          <a:stretch/>
        </p:blipFill>
        <p:spPr>
          <a:xfrm>
            <a:off x="4703834" y="1877525"/>
            <a:ext cx="1139099" cy="3618147"/>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5294"/>
          <a:stretch/>
        </p:blipFill>
        <p:spPr>
          <a:xfrm>
            <a:off x="3139965" y="516443"/>
            <a:ext cx="1391676" cy="3768412"/>
          </a:xfrm>
          <a:prstGeom prst="rect">
            <a:avLst/>
          </a:prstGeom>
        </p:spPr>
      </p:pic>
      <p:grpSp>
        <p:nvGrpSpPr>
          <p:cNvPr id="2" name="Group 1"/>
          <p:cNvGrpSpPr/>
          <p:nvPr/>
        </p:nvGrpSpPr>
        <p:grpSpPr>
          <a:xfrm>
            <a:off x="1588506" y="845907"/>
            <a:ext cx="688746" cy="3760621"/>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6174" b="33862"/>
            <a:stretch/>
          </p:blipFill>
          <p:spPr>
            <a:xfrm>
              <a:off x="2487240" y="2049150"/>
              <a:ext cx="671380" cy="585771"/>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6174" b="4343"/>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33040"/>
          <a:stretch/>
        </p:blipFill>
        <p:spPr>
          <a:xfrm>
            <a:off x="691604" y="1133479"/>
            <a:ext cx="1379451" cy="4572228"/>
          </a:xfrm>
          <a:prstGeom prst="rect">
            <a:avLst/>
          </a:prstGeom>
        </p:spPr>
      </p:pic>
      <p:sp>
        <p:nvSpPr>
          <p:cNvPr id="17" name="Text Placeholder 2"/>
          <p:cNvSpPr txBox="1">
            <a:spLocks/>
          </p:cNvSpPr>
          <p:nvPr/>
        </p:nvSpPr>
        <p:spPr>
          <a:xfrm>
            <a:off x="6779384" y="729354"/>
            <a:ext cx="5142978" cy="6142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2400" i="1" dirty="0">
                <a:solidFill>
                  <a:schemeClr val="bg1"/>
                </a:solidFill>
              </a:rPr>
              <a:t>“In little more than a decade, APIs have transitioned from </a:t>
            </a:r>
            <a:r>
              <a:rPr lang="en-US" sz="2400" b="1" dirty="0">
                <a:solidFill>
                  <a:schemeClr val="bg1"/>
                </a:solidFill>
              </a:rPr>
              <a:t>relative obscurity </a:t>
            </a:r>
            <a:r>
              <a:rPr lang="en-US" sz="2400" i="1" dirty="0">
                <a:solidFill>
                  <a:schemeClr val="bg1"/>
                </a:solidFill>
              </a:rPr>
              <a:t>to become the ‘digital glue’ that empowers developers to create new software applications, partnerships and even new businesses. </a:t>
            </a:r>
            <a:br>
              <a:rPr lang="en-US" sz="2400" i="1" dirty="0">
                <a:solidFill>
                  <a:schemeClr val="bg1"/>
                </a:solidFill>
              </a:rPr>
            </a:br>
            <a:r>
              <a:rPr lang="en-US" sz="2400" i="1" dirty="0">
                <a:solidFill>
                  <a:schemeClr val="bg1"/>
                </a:solidFill>
              </a:rPr>
              <a:t>This </a:t>
            </a:r>
            <a:r>
              <a:rPr lang="en-US" sz="2400" b="1" dirty="0">
                <a:solidFill>
                  <a:schemeClr val="bg1"/>
                </a:solidFill>
              </a:rPr>
              <a:t>business-to-developer</a:t>
            </a:r>
            <a:r>
              <a:rPr lang="en-US" sz="2400" dirty="0">
                <a:solidFill>
                  <a:schemeClr val="bg1"/>
                </a:solidFill>
              </a:rPr>
              <a:t> </a:t>
            </a:r>
            <a:r>
              <a:rPr lang="en-US" sz="2400" i="1" dirty="0">
                <a:solidFill>
                  <a:schemeClr val="bg1"/>
                </a:solidFill>
              </a:rPr>
              <a:t>market is quickly becoming one of the fastest growing opportunities within cloud computing”</a:t>
            </a:r>
          </a:p>
          <a:p>
            <a:pPr marL="349724" indent="-349724" defTabSz="951304"/>
            <a:endParaRPr lang="en-US" sz="2000" dirty="0">
              <a:solidFill>
                <a:schemeClr val="bg1"/>
              </a:solidFill>
            </a:endParaRPr>
          </a:p>
          <a:p>
            <a:pPr marL="0" indent="0" defTabSz="951304">
              <a:buNone/>
            </a:pPr>
            <a:r>
              <a:rPr lang="en-US" sz="2000" dirty="0">
                <a:solidFill>
                  <a:schemeClr val="bg1"/>
                </a:solidFill>
              </a:rPr>
              <a:t>Byron Deeter, partner at Bessemer Venture Partners. Investor in Box, </a:t>
            </a:r>
            <a:r>
              <a:rPr lang="en-US" sz="2000" dirty="0" err="1">
                <a:solidFill>
                  <a:schemeClr val="bg1"/>
                </a:solidFill>
              </a:rPr>
              <a:t>DocuSign</a:t>
            </a:r>
            <a:r>
              <a:rPr lang="en-US" sz="2000" dirty="0">
                <a:solidFill>
                  <a:schemeClr val="bg1"/>
                </a:solidFill>
              </a:rPr>
              <a:t>, </a:t>
            </a:r>
            <a:r>
              <a:rPr lang="en-US" sz="2000" dirty="0" err="1">
                <a:solidFill>
                  <a:schemeClr val="bg1"/>
                </a:solidFill>
              </a:rPr>
              <a:t>Twilio</a:t>
            </a:r>
            <a:r>
              <a:rPr lang="en-US" sz="2000" dirty="0">
                <a:solidFill>
                  <a:schemeClr val="bg1"/>
                </a:solidFill>
              </a:rPr>
              <a:t> and </a:t>
            </a:r>
            <a:r>
              <a:rPr lang="en-US" sz="2000" dirty="0" err="1">
                <a:solidFill>
                  <a:schemeClr val="bg1"/>
                </a:solidFill>
              </a:rPr>
              <a:t>SendGrid</a:t>
            </a:r>
            <a:r>
              <a:rPr lang="en-US" sz="2000" dirty="0">
                <a:solidFill>
                  <a:schemeClr val="bg1"/>
                </a:solidFill>
              </a:rPr>
              <a:t>.</a:t>
            </a:r>
          </a:p>
          <a:p>
            <a:pPr marL="0" indent="0" defTabSz="951304">
              <a:buNone/>
            </a:pPr>
            <a:endParaRPr lang="en-US" sz="2000" dirty="0">
              <a:solidFill>
                <a:schemeClr val="bg1"/>
              </a:solidFill>
            </a:endParaRPr>
          </a:p>
          <a:p>
            <a:pPr marL="0" indent="0" defTabSz="951304">
              <a:buNone/>
            </a:pPr>
            <a:r>
              <a:rPr lang="en-US" sz="2000" dirty="0">
                <a:solidFill>
                  <a:schemeClr val="bg1"/>
                </a:solidFill>
              </a:rPr>
              <a:t>http://venturebeat.com/2013/08/31/api-economy/</a:t>
            </a:r>
          </a:p>
        </p:txBody>
      </p:sp>
    </p:spTree>
    <p:extLst>
      <p:ext uri="{BB962C8B-B14F-4D97-AF65-F5344CB8AC3E}">
        <p14:creationId xmlns:p14="http://schemas.microsoft.com/office/powerpoint/2010/main" val="236430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1500"/>
                                        <p:tgtEl>
                                          <p:spTgt spid="24"/>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500"/>
                                        <p:tgtEl>
                                          <p:spTgt spid="25"/>
                                        </p:tgtEl>
                                      </p:cBhvr>
                                    </p:animEffect>
                                  </p:childTnLst>
                                </p:cTn>
                              </p:par>
                            </p:childTnLst>
                          </p:cTn>
                        </p:par>
                        <p:par>
                          <p:cTn id="16" fill="hold">
                            <p:stCondLst>
                              <p:cond delay="4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500"/>
                                        <p:tgtEl>
                                          <p:spTgt spid="31"/>
                                        </p:tgtEl>
                                      </p:cBhvr>
                                    </p:animEffect>
                                  </p:childTnLst>
                                </p:cTn>
                              </p:par>
                            </p:childTnLst>
                          </p:cTn>
                        </p:par>
                        <p:par>
                          <p:cTn id="20" fill="hold">
                            <p:stCondLst>
                              <p:cond delay="6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017585"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7" name="Rectangle 16"/>
          <p:cNvSpPr/>
          <p:nvPr/>
        </p:nvSpPr>
        <p:spPr bwMode="auto">
          <a:xfrm>
            <a:off x="6014536" y="777259"/>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6" name="Rectangle 15"/>
          <p:cNvSpPr/>
          <p:nvPr/>
        </p:nvSpPr>
        <p:spPr bwMode="auto">
          <a:xfrm>
            <a:off x="4004712"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Business models</a:t>
            </a:r>
          </a:p>
        </p:txBody>
      </p:sp>
      <p:sp>
        <p:nvSpPr>
          <p:cNvPr id="15" name="Rectangle 14"/>
          <p:cNvSpPr/>
          <p:nvPr/>
        </p:nvSpPr>
        <p:spPr bwMode="auto">
          <a:xfrm>
            <a:off x="3991266" y="777259"/>
            <a:ext cx="2026609" cy="1920673"/>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5" name="Straight Arrow Connector 4"/>
          <p:cNvCxnSpPr/>
          <p:nvPr/>
        </p:nvCxnSpPr>
        <p:spPr>
          <a:xfrm flipH="1">
            <a:off x="6021236" y="777260"/>
            <a:ext cx="6723" cy="3841348"/>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87926" y="2697933"/>
            <a:ext cx="4053219" cy="0"/>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4201" y="2384044"/>
            <a:ext cx="1554243" cy="634440"/>
          </a:xfrm>
          <a:prstGeom prst="rect">
            <a:avLst/>
          </a:prstGeom>
          <a:noFill/>
        </p:spPr>
        <p:txBody>
          <a:bodyPr wrap="square" lIns="182854" tIns="146283" rIns="182854" bIns="146283" rtlCol="0">
            <a:spAutoFit/>
          </a:bodyPr>
          <a:lstStyle/>
          <a:p>
            <a:pPr algn="r" defTabSz="932597">
              <a:lnSpc>
                <a:spcPct val="90000"/>
              </a:lnSpc>
              <a:spcAft>
                <a:spcPts val="600"/>
              </a:spcAft>
            </a:pPr>
            <a:r>
              <a:rPr lang="en-US" sz="2400" kern="0" dirty="0">
                <a:solidFill>
                  <a:sysClr val="windowText" lastClr="000000"/>
                </a:solidFill>
              </a:rPr>
              <a:t>public</a:t>
            </a:r>
          </a:p>
        </p:txBody>
      </p:sp>
      <p:sp>
        <p:nvSpPr>
          <p:cNvPr id="10" name="TextBox 9"/>
          <p:cNvSpPr txBox="1"/>
          <p:nvPr/>
        </p:nvSpPr>
        <p:spPr>
          <a:xfrm>
            <a:off x="8287413" y="2384045"/>
            <a:ext cx="1554243" cy="634440"/>
          </a:xfrm>
          <a:prstGeom prst="rect">
            <a:avLst/>
          </a:prstGeom>
          <a:noFill/>
        </p:spPr>
        <p:txBody>
          <a:bodyPr wrap="square" lIns="182854" tIns="146283" rIns="182854" bIns="146283" rtlCol="0">
            <a:spAutoFit/>
          </a:bodyPr>
          <a:lstStyle/>
          <a:p>
            <a:pPr defTabSz="932597">
              <a:lnSpc>
                <a:spcPct val="90000"/>
              </a:lnSpc>
              <a:spcAft>
                <a:spcPts val="600"/>
              </a:spcAft>
            </a:pPr>
            <a:r>
              <a:rPr lang="en-US" sz="2400" kern="0" dirty="0">
                <a:solidFill>
                  <a:sysClr val="windowText" lastClr="000000"/>
                </a:solidFill>
              </a:rPr>
              <a:t>private</a:t>
            </a:r>
          </a:p>
        </p:txBody>
      </p:sp>
      <p:sp>
        <p:nvSpPr>
          <p:cNvPr id="11" name="TextBox 10"/>
          <p:cNvSpPr txBox="1"/>
          <p:nvPr/>
        </p:nvSpPr>
        <p:spPr>
          <a:xfrm>
            <a:off x="4143298" y="-1"/>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direct monetization</a:t>
            </a:r>
          </a:p>
        </p:txBody>
      </p:sp>
      <p:sp>
        <p:nvSpPr>
          <p:cNvPr id="12" name="TextBox 11"/>
          <p:cNvSpPr txBox="1"/>
          <p:nvPr/>
        </p:nvSpPr>
        <p:spPr>
          <a:xfrm>
            <a:off x="4136575" y="4768092"/>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Indirect monetization</a:t>
            </a:r>
          </a:p>
        </p:txBody>
      </p:sp>
    </p:spTree>
    <p:extLst>
      <p:ext uri="{BB962C8B-B14F-4D97-AF65-F5344CB8AC3E}">
        <p14:creationId xmlns:p14="http://schemas.microsoft.com/office/powerpoint/2010/main" val="6868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xit" presetSubtype="0" fill="hold" grpId="3"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6" grpId="0" animBg="1"/>
      <p:bldP spid="16" grpId="1" animBg="1"/>
      <p:bldP spid="16" grpId="2" animBg="1"/>
      <p:bldP spid="16" grpId="3" animBg="1"/>
      <p:bldP spid="15" grpId="0" animBg="1"/>
      <p:bldP spid="15" grpId="1" animBg="1"/>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5410304" y="846790"/>
            <a:ext cx="2098358" cy="5440186"/>
          </a:xfrm>
          <a:prstGeom prst="rect">
            <a:avLst/>
          </a:prstGeom>
          <a:solidFill>
            <a:srgbClr val="002050">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srgbClr val="002050"/>
                </a:solidFill>
                <a:latin typeface="Segoe UI"/>
              </a:rPr>
              <a:t>Microsoft Azure API</a:t>
            </a:r>
          </a:p>
        </p:txBody>
      </p:sp>
      <p:sp>
        <p:nvSpPr>
          <p:cNvPr id="70" name="TextBox 69"/>
          <p:cNvSpPr txBox="1"/>
          <p:nvPr/>
        </p:nvSpPr>
        <p:spPr>
          <a:xfrm>
            <a:off x="5379541" y="5429834"/>
            <a:ext cx="2176074" cy="840869"/>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AZURE API </a:t>
            </a:r>
          </a:p>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MANAGEMENT</a:t>
            </a:r>
          </a:p>
        </p:txBody>
      </p:sp>
      <p:grpSp>
        <p:nvGrpSpPr>
          <p:cNvPr id="71" name="Group 70"/>
          <p:cNvGrpSpPr/>
          <p:nvPr/>
        </p:nvGrpSpPr>
        <p:grpSpPr>
          <a:xfrm>
            <a:off x="439799" y="4490731"/>
            <a:ext cx="1863517" cy="1565105"/>
            <a:chOff x="430350" y="4403078"/>
            <a:chExt cx="1827143" cy="1534556"/>
          </a:xfrm>
        </p:grpSpPr>
        <p:grpSp>
          <p:nvGrpSpPr>
            <p:cNvPr id="73" name="Group 72"/>
            <p:cNvGrpSpPr/>
            <p:nvPr/>
          </p:nvGrpSpPr>
          <p:grpSpPr>
            <a:xfrm>
              <a:off x="1124223" y="4403078"/>
              <a:ext cx="457200" cy="749184"/>
              <a:chOff x="1036637" y="982662"/>
              <a:chExt cx="457200" cy="749184"/>
            </a:xfrm>
          </p:grpSpPr>
          <p:sp>
            <p:nvSpPr>
              <p:cNvPr id="82" name="Oval 81"/>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3" name="Snip Same Side Corner Rectangle 82"/>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81" name="TextBox 80"/>
            <p:cNvSpPr txBox="1"/>
            <p:nvPr/>
          </p:nvSpPr>
          <p:spPr>
            <a:xfrm>
              <a:off x="430350" y="5133696"/>
              <a:ext cx="1827143" cy="803938"/>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PUBLISHER / ADMIN</a:t>
              </a:r>
            </a:p>
          </p:txBody>
        </p:sp>
      </p:grpSp>
      <p:grpSp>
        <p:nvGrpSpPr>
          <p:cNvPr id="85" name="Group 84"/>
          <p:cNvGrpSpPr/>
          <p:nvPr/>
        </p:nvGrpSpPr>
        <p:grpSpPr>
          <a:xfrm>
            <a:off x="439799" y="1114142"/>
            <a:ext cx="1863517" cy="1286988"/>
            <a:chOff x="352493" y="1210537"/>
            <a:chExt cx="1827143" cy="1261867"/>
          </a:xfrm>
        </p:grpSpPr>
        <p:sp>
          <p:nvSpPr>
            <p:cNvPr id="86" name="TextBox 85"/>
            <p:cNvSpPr txBox="1"/>
            <p:nvPr/>
          </p:nvSpPr>
          <p:spPr>
            <a:xfrm>
              <a:off x="352493" y="1927639"/>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DEVELOPERS</a:t>
              </a:r>
            </a:p>
          </p:txBody>
        </p:sp>
        <p:grpSp>
          <p:nvGrpSpPr>
            <p:cNvPr id="87" name="Group 86"/>
            <p:cNvGrpSpPr/>
            <p:nvPr/>
          </p:nvGrpSpPr>
          <p:grpSpPr>
            <a:xfrm>
              <a:off x="740509" y="1216945"/>
              <a:ext cx="457200" cy="749184"/>
              <a:chOff x="1036637" y="982662"/>
              <a:chExt cx="457200" cy="749184"/>
            </a:xfrm>
          </p:grpSpPr>
          <p:sp>
            <p:nvSpPr>
              <p:cNvPr id="93" name="Oval 92"/>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4" name="Snip Same Side Corner Rectangle 93"/>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nvGrpSpPr>
            <p:cNvPr id="88" name="Group 87"/>
            <p:cNvGrpSpPr/>
            <p:nvPr/>
          </p:nvGrpSpPr>
          <p:grpSpPr>
            <a:xfrm>
              <a:off x="1331541" y="1210537"/>
              <a:ext cx="457200" cy="749184"/>
              <a:chOff x="1036637" y="982662"/>
              <a:chExt cx="457200" cy="749184"/>
            </a:xfrm>
          </p:grpSpPr>
          <p:sp>
            <p:nvSpPr>
              <p:cNvPr id="89" name="Oval 88"/>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0" name="Snip Same Side Corner Rectangle 89"/>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grpSp>
        <p:nvGrpSpPr>
          <p:cNvPr id="95" name="Group 94"/>
          <p:cNvGrpSpPr/>
          <p:nvPr/>
        </p:nvGrpSpPr>
        <p:grpSpPr>
          <a:xfrm>
            <a:off x="448877" y="2796446"/>
            <a:ext cx="1863517" cy="1428681"/>
            <a:chOff x="409296" y="2820365"/>
            <a:chExt cx="1827143" cy="1400795"/>
          </a:xfrm>
        </p:grpSpPr>
        <p:grpSp>
          <p:nvGrpSpPr>
            <p:cNvPr id="96" name="Group 95"/>
            <p:cNvGrpSpPr/>
            <p:nvPr/>
          </p:nvGrpSpPr>
          <p:grpSpPr>
            <a:xfrm>
              <a:off x="910741" y="2820365"/>
              <a:ext cx="833415" cy="837764"/>
              <a:chOff x="910741" y="2820365"/>
              <a:chExt cx="833415" cy="837764"/>
            </a:xfrm>
          </p:grpSpPr>
          <p:sp>
            <p:nvSpPr>
              <p:cNvPr id="98" name="Rectangle 97"/>
              <p:cNvSpPr/>
              <p:nvPr/>
            </p:nvSpPr>
            <p:spPr bwMode="auto">
              <a:xfrm>
                <a:off x="910741"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9" name="Rectangle 98"/>
              <p:cNvSpPr/>
              <p:nvPr/>
            </p:nvSpPr>
            <p:spPr bwMode="auto">
              <a:xfrm>
                <a:off x="1197709"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0" name="Rectangle 99"/>
              <p:cNvSpPr/>
              <p:nvPr/>
            </p:nvSpPr>
            <p:spPr bwMode="auto">
              <a:xfrm>
                <a:off x="1493837"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1" name="Rectangle 100"/>
              <p:cNvSpPr/>
              <p:nvPr/>
            </p:nvSpPr>
            <p:spPr bwMode="auto">
              <a:xfrm>
                <a:off x="910741"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2" name="Rectangle 101"/>
              <p:cNvSpPr/>
              <p:nvPr/>
            </p:nvSpPr>
            <p:spPr bwMode="auto">
              <a:xfrm>
                <a:off x="1197709"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3" name="Rectangle 102"/>
              <p:cNvSpPr/>
              <p:nvPr/>
            </p:nvSpPr>
            <p:spPr bwMode="auto">
              <a:xfrm>
                <a:off x="1493837"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4" name="Rectangle 103"/>
              <p:cNvSpPr/>
              <p:nvPr/>
            </p:nvSpPr>
            <p:spPr bwMode="auto">
              <a:xfrm>
                <a:off x="910741"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5" name="Rectangle 104"/>
              <p:cNvSpPr/>
              <p:nvPr/>
            </p:nvSpPr>
            <p:spPr bwMode="auto">
              <a:xfrm>
                <a:off x="1197709"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6" name="Rectangle 105"/>
              <p:cNvSpPr/>
              <p:nvPr/>
            </p:nvSpPr>
            <p:spPr bwMode="auto">
              <a:xfrm>
                <a:off x="1493837"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97" name="TextBox 96"/>
            <p:cNvSpPr txBox="1"/>
            <p:nvPr/>
          </p:nvSpPr>
          <p:spPr>
            <a:xfrm>
              <a:off x="409296" y="3676395"/>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APPS</a:t>
              </a:r>
            </a:p>
          </p:txBody>
        </p:sp>
      </p:grpSp>
      <p:cxnSp>
        <p:nvCxnSpPr>
          <p:cNvPr id="107" name="Straight Arrow Connector 106"/>
          <p:cNvCxnSpPr/>
          <p:nvPr/>
        </p:nvCxnSpPr>
        <p:spPr>
          <a:xfrm>
            <a:off x="2612494" y="1710087"/>
            <a:ext cx="2409225" cy="0"/>
          </a:xfrm>
          <a:prstGeom prst="straightConnector1">
            <a:avLst/>
          </a:prstGeom>
          <a:noFill/>
          <a:ln w="57150" cap="flat" cmpd="sng" algn="ctr">
            <a:solidFill>
              <a:srgbClr val="FFFFFF"/>
            </a:solidFill>
            <a:prstDash val="solid"/>
            <a:headEnd type="none"/>
            <a:tailEnd type="triangle"/>
          </a:ln>
          <a:effectLst/>
        </p:spPr>
      </p:cxnSp>
      <p:cxnSp>
        <p:nvCxnSpPr>
          <p:cNvPr id="108" name="Straight Arrow Connector 107"/>
          <p:cNvCxnSpPr/>
          <p:nvPr/>
        </p:nvCxnSpPr>
        <p:spPr>
          <a:xfrm>
            <a:off x="2612494" y="3267029"/>
            <a:ext cx="2409225" cy="0"/>
          </a:xfrm>
          <a:prstGeom prst="straightConnector1">
            <a:avLst/>
          </a:prstGeom>
          <a:noFill/>
          <a:ln w="57150" cap="flat" cmpd="sng" algn="ctr">
            <a:solidFill>
              <a:srgbClr val="FFFFFF"/>
            </a:solidFill>
            <a:prstDash val="solid"/>
            <a:headEnd type="none"/>
            <a:tailEnd type="triangle"/>
          </a:ln>
          <a:effectLst/>
        </p:spPr>
      </p:cxnSp>
      <p:cxnSp>
        <p:nvCxnSpPr>
          <p:cNvPr id="109" name="Straight Arrow Connector 108"/>
          <p:cNvCxnSpPr/>
          <p:nvPr/>
        </p:nvCxnSpPr>
        <p:spPr>
          <a:xfrm>
            <a:off x="2612494" y="4781383"/>
            <a:ext cx="2409225" cy="0"/>
          </a:xfrm>
          <a:prstGeom prst="straightConnector1">
            <a:avLst/>
          </a:prstGeom>
          <a:noFill/>
          <a:ln w="57150" cap="flat" cmpd="sng" algn="ctr">
            <a:solidFill>
              <a:srgbClr val="FFFFFF"/>
            </a:solidFill>
            <a:prstDash val="solid"/>
            <a:headEnd type="none"/>
            <a:tailEnd type="triangle"/>
          </a:ln>
          <a:effectLst/>
        </p:spPr>
      </p:cxnSp>
      <p:cxnSp>
        <p:nvCxnSpPr>
          <p:cNvPr id="110" name="Straight Arrow Connector 109"/>
          <p:cNvCxnSpPr/>
          <p:nvPr/>
        </p:nvCxnSpPr>
        <p:spPr>
          <a:xfrm>
            <a:off x="7819530" y="3293746"/>
            <a:ext cx="2176074" cy="0"/>
          </a:xfrm>
          <a:prstGeom prst="straightConnector1">
            <a:avLst/>
          </a:prstGeom>
          <a:noFill/>
          <a:ln w="57150" cap="flat" cmpd="sng" algn="ctr">
            <a:solidFill>
              <a:srgbClr val="FFFFFF"/>
            </a:solidFill>
            <a:prstDash val="solid"/>
            <a:headEnd type="none"/>
            <a:tailEnd type="triangle"/>
          </a:ln>
          <a:effectLst/>
        </p:spPr>
      </p:cxnSp>
      <p:grpSp>
        <p:nvGrpSpPr>
          <p:cNvPr id="112" name="Group 111"/>
          <p:cNvGrpSpPr/>
          <p:nvPr/>
        </p:nvGrpSpPr>
        <p:grpSpPr>
          <a:xfrm rot="10800000">
            <a:off x="10353423" y="2427695"/>
            <a:ext cx="1352779" cy="1678668"/>
            <a:chOff x="9089467" y="1328776"/>
            <a:chExt cx="1326374" cy="1645902"/>
          </a:xfrm>
        </p:grpSpPr>
        <p:sp>
          <p:nvSpPr>
            <p:cNvPr id="113" name="Flowchart: Direct Access Storage 112"/>
            <p:cNvSpPr/>
            <p:nvPr/>
          </p:nvSpPr>
          <p:spPr bwMode="auto">
            <a:xfrm>
              <a:off x="9657353" y="148990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Pie 113"/>
            <p:cNvSpPr/>
            <p:nvPr/>
          </p:nvSpPr>
          <p:spPr bwMode="auto">
            <a:xfrm>
              <a:off x="9089467" y="155079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p:cNvSpPr/>
            <p:nvPr/>
          </p:nvSpPr>
          <p:spPr bwMode="auto">
            <a:xfrm>
              <a:off x="10037038" y="183512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p:cNvSpPr/>
            <p:nvPr/>
          </p:nvSpPr>
          <p:spPr bwMode="auto">
            <a:xfrm>
              <a:off x="10037038" y="224316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TextBox 116"/>
            <p:cNvSpPr txBox="1"/>
            <p:nvPr/>
          </p:nvSpPr>
          <p:spPr>
            <a:xfrm rot="16200000">
              <a:off x="8812443" y="1879344"/>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grpSp>
      <p:sp>
        <p:nvSpPr>
          <p:cNvPr id="118" name="Rectangular Callout 117"/>
          <p:cNvSpPr/>
          <p:nvPr/>
        </p:nvSpPr>
        <p:spPr bwMode="auto">
          <a:xfrm>
            <a:off x="10306471" y="4723311"/>
            <a:ext cx="1865805" cy="1676539"/>
          </a:xfrm>
          <a:prstGeom prst="wedgeRectCallout">
            <a:avLst>
              <a:gd name="adj1" fmla="val 10169"/>
              <a:gd name="adj2" fmla="val -120212"/>
            </a:avLst>
          </a:prstGeom>
          <a:solidFill>
            <a:schemeClr val="accent2"/>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Can be hosted anywhere and authored in any language on any platform.</a:t>
            </a:r>
          </a:p>
        </p:txBody>
      </p:sp>
      <p:sp>
        <p:nvSpPr>
          <p:cNvPr id="119" name="Freeform 118"/>
          <p:cNvSpPr/>
          <p:nvPr/>
        </p:nvSpPr>
        <p:spPr bwMode="auto">
          <a:xfrm>
            <a:off x="11602288" y="3041902"/>
            <a:ext cx="1362031" cy="1262421"/>
          </a:xfrm>
          <a:custGeom>
            <a:avLst/>
            <a:gdLst>
              <a:gd name="connsiteX0" fmla="*/ 0 w 1335446"/>
              <a:gd name="connsiteY0" fmla="*/ 253041 h 1237780"/>
              <a:gd name="connsiteX1" fmla="*/ 844062 w 1335446"/>
              <a:gd name="connsiteY1" fmla="*/ 196770 h 1237780"/>
              <a:gd name="connsiteX2" fmla="*/ 1322363 w 1335446"/>
              <a:gd name="connsiteY2" fmla="*/ 56094 h 1237780"/>
              <a:gd name="connsiteX3" fmla="*/ 1153551 w 1335446"/>
              <a:gd name="connsiteY3" fmla="*/ 1237780 h 1237780"/>
            </a:gdLst>
            <a:ahLst/>
            <a:cxnLst>
              <a:cxn ang="0">
                <a:pos x="connsiteX0" y="connsiteY0"/>
              </a:cxn>
              <a:cxn ang="0">
                <a:pos x="connsiteX1" y="connsiteY1"/>
              </a:cxn>
              <a:cxn ang="0">
                <a:pos x="connsiteX2" y="connsiteY2"/>
              </a:cxn>
              <a:cxn ang="0">
                <a:pos x="connsiteX3" y="connsiteY3"/>
              </a:cxn>
            </a:cxnLst>
            <a:rect l="l" t="t" r="r" b="b"/>
            <a:pathLst>
              <a:path w="1335446" h="1237780">
                <a:moveTo>
                  <a:pt x="0" y="253041"/>
                </a:moveTo>
                <a:cubicBezTo>
                  <a:pt x="311834" y="241317"/>
                  <a:pt x="623668" y="229594"/>
                  <a:pt x="844062" y="196770"/>
                </a:cubicBezTo>
                <a:cubicBezTo>
                  <a:pt x="1064456" y="163946"/>
                  <a:pt x="1270782" y="-117408"/>
                  <a:pt x="1322363" y="56094"/>
                </a:cubicBezTo>
                <a:cubicBezTo>
                  <a:pt x="1373944" y="229596"/>
                  <a:pt x="1263747" y="733688"/>
                  <a:pt x="1153551" y="1237780"/>
                </a:cubicBezTo>
              </a:path>
            </a:pathLst>
          </a:custGeom>
          <a:noFill/>
          <a:ln w="152400" cap="flat" cmpd="sng" algn="ctr">
            <a:solidFill>
              <a:srgbClr val="FFFFFF"/>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nvGrpSpPr>
          <p:cNvPr id="120" name="Group 119"/>
          <p:cNvGrpSpPr/>
          <p:nvPr/>
        </p:nvGrpSpPr>
        <p:grpSpPr>
          <a:xfrm>
            <a:off x="5537867" y="2649134"/>
            <a:ext cx="1843232" cy="1305630"/>
            <a:chOff x="8048951" y="1670548"/>
            <a:chExt cx="1807254" cy="1280146"/>
          </a:xfrm>
        </p:grpSpPr>
        <p:sp>
          <p:nvSpPr>
            <p:cNvPr id="121" name="Flowchart: Terminator 120"/>
            <p:cNvSpPr/>
            <p:nvPr/>
          </p:nvSpPr>
          <p:spPr bwMode="auto">
            <a:xfrm>
              <a:off x="9124693" y="1950042"/>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Flowchart: Terminator 121"/>
            <p:cNvSpPr/>
            <p:nvPr/>
          </p:nvSpPr>
          <p:spPr bwMode="auto">
            <a:xfrm>
              <a:off x="9122545" y="2467817"/>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lowchart: Direct Access Storage 122"/>
            <p:cNvSpPr/>
            <p:nvPr/>
          </p:nvSpPr>
          <p:spPr bwMode="auto">
            <a:xfrm rot="10800000">
              <a:off x="8985471"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Flowchart: Direct Access Storage 123"/>
            <p:cNvSpPr/>
            <p:nvPr/>
          </p:nvSpPr>
          <p:spPr bwMode="auto">
            <a:xfrm rot="10800000">
              <a:off x="8458226" y="1700660"/>
              <a:ext cx="674027" cy="1219922"/>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lowchart: Direct Access Storage 124"/>
            <p:cNvSpPr/>
            <p:nvPr/>
          </p:nvSpPr>
          <p:spPr bwMode="auto">
            <a:xfrm rot="10800000">
              <a:off x="8169935"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p:cNvSpPr/>
            <p:nvPr/>
          </p:nvSpPr>
          <p:spPr bwMode="auto">
            <a:xfrm rot="10800000">
              <a:off x="8216164" y="2380310"/>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Oval 126"/>
            <p:cNvSpPr/>
            <p:nvPr/>
          </p:nvSpPr>
          <p:spPr bwMode="auto">
            <a:xfrm rot="10800000">
              <a:off x="8216164" y="1972271"/>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p:cNvSpPr txBox="1"/>
            <p:nvPr/>
          </p:nvSpPr>
          <p:spPr>
            <a:xfrm>
              <a:off x="8048951" y="2016490"/>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PROXY</a:t>
              </a:r>
            </a:p>
          </p:txBody>
        </p:sp>
      </p:grpSp>
      <p:sp>
        <p:nvSpPr>
          <p:cNvPr id="129" name="Rectangle 128"/>
          <p:cNvSpPr/>
          <p:nvPr/>
        </p:nvSpPr>
        <p:spPr bwMode="auto">
          <a:xfrm>
            <a:off x="5682312" y="1184224"/>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solidFill>
                  <a:srgbClr val="002050">
                    <a:lumMod val="75000"/>
                  </a:srgbClr>
                </a:solidFill>
                <a:latin typeface="Segoe UI"/>
              </a:rPr>
              <a:t>DEVELOPER PORTAL</a:t>
            </a:r>
          </a:p>
        </p:txBody>
      </p:sp>
      <p:sp>
        <p:nvSpPr>
          <p:cNvPr id="130" name="Rectangle 129"/>
          <p:cNvSpPr/>
          <p:nvPr/>
        </p:nvSpPr>
        <p:spPr bwMode="auto">
          <a:xfrm>
            <a:off x="5666751" y="4159647"/>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PUBLISHER</a:t>
            </a:r>
          </a:p>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PORTAL</a:t>
            </a:r>
          </a:p>
        </p:txBody>
      </p:sp>
      <p:cxnSp>
        <p:nvCxnSpPr>
          <p:cNvPr id="131" name="Straight Arrow Connector 130"/>
          <p:cNvCxnSpPr/>
          <p:nvPr/>
        </p:nvCxnSpPr>
        <p:spPr>
          <a:xfrm>
            <a:off x="1371557" y="2322751"/>
            <a:ext cx="9078" cy="326383"/>
          </a:xfrm>
          <a:prstGeom prst="straightConnector1">
            <a:avLst/>
          </a:prstGeom>
          <a:noFill/>
          <a:ln w="57150" cap="flat" cmpd="sng" algn="ctr">
            <a:solidFill>
              <a:srgbClr val="FFFFFF"/>
            </a:solidFill>
            <a:prstDash val="solid"/>
            <a:headEnd type="none"/>
            <a:tailEnd type="triangle"/>
          </a:ln>
          <a:effectLst/>
        </p:spPr>
      </p:cxnSp>
    </p:spTree>
    <p:extLst>
      <p:ext uri="{BB962C8B-B14F-4D97-AF65-F5344CB8AC3E}">
        <p14:creationId xmlns:p14="http://schemas.microsoft.com/office/powerpoint/2010/main" val="1743431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 are the engines of growth</a:t>
            </a:r>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8916532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00" y="1925226"/>
            <a:ext cx="10287313" cy="935842"/>
          </a:xfrm>
        </p:spPr>
        <p:txBody>
          <a:bodyPr/>
          <a:lstStyle/>
          <a:p>
            <a:r>
              <a:rPr lang="en-US" dirty="0"/>
              <a:t>EVALULATE and WIN!</a:t>
            </a:r>
            <a:br>
              <a:rPr lang="en-US" dirty="0"/>
            </a:br>
            <a:br>
              <a:rPr lang="en-US" dirty="0"/>
            </a:br>
            <a:r>
              <a:rPr lang="en-US"/>
              <a:t>aka.ms/DevCloudFeb23AKL</a:t>
            </a:r>
            <a:endParaRPr lang="en-US" dirty="0"/>
          </a:p>
        </p:txBody>
      </p:sp>
    </p:spTree>
    <p:extLst>
      <p:ext uri="{BB962C8B-B14F-4D97-AF65-F5344CB8AC3E}">
        <p14:creationId xmlns:p14="http://schemas.microsoft.com/office/powerpoint/2010/main" val="19060725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a:t>Establish a single API “front door” </a:t>
            </a:r>
          </a:p>
          <a:p>
            <a:pPr>
              <a:spcBef>
                <a:spcPts val="1200"/>
              </a:spcBef>
            </a:pPr>
            <a:r>
              <a:rPr lang="en-US" sz="3200" dirty="0"/>
              <a:t>Build an API façade for existing backend services</a:t>
            </a:r>
          </a:p>
          <a:p>
            <a:pPr>
              <a:spcBef>
                <a:spcPts val="1200"/>
              </a:spcBef>
            </a:pPr>
            <a:r>
              <a:rPr lang="en-US" sz="3200" dirty="0"/>
              <a:t>Add new capabilities to the APIs, such as response caching </a:t>
            </a:r>
          </a:p>
          <a:p>
            <a:pPr>
              <a:spcBef>
                <a:spcPts val="1200"/>
              </a:spcBef>
            </a:pPr>
            <a:r>
              <a:rPr lang="en-US" sz="3200" dirty="0"/>
              <a:t>Reliably protect published APIs from misuse and abuse</a:t>
            </a:r>
          </a:p>
          <a:p>
            <a:pPr>
              <a:spcBef>
                <a:spcPts val="1200"/>
              </a:spcBef>
            </a:pPr>
            <a:r>
              <a:rPr lang="en-US" sz="3200" dirty="0"/>
              <a:t>Package and publish APIs to developers and partners</a:t>
            </a:r>
          </a:p>
          <a:p>
            <a:pPr>
              <a:spcBef>
                <a:spcPts val="1200"/>
              </a:spcBef>
            </a:pPr>
            <a:r>
              <a:rPr lang="en-US" sz="3200" dirty="0"/>
              <a:t>On-board developers via a self-service portal</a:t>
            </a:r>
          </a:p>
          <a:p>
            <a:pPr>
              <a:spcBef>
                <a:spcPts val="1200"/>
              </a:spcBef>
            </a:pPr>
            <a:r>
              <a:rPr lang="en-US" sz="3200" dirty="0"/>
              <a:t>Ramp-up developers with docs, samples, and API console</a:t>
            </a:r>
          </a:p>
          <a:p>
            <a:pPr>
              <a:spcBef>
                <a:spcPts val="1200"/>
              </a:spcBef>
            </a:pPr>
            <a:r>
              <a:rPr lang="en-US" sz="3200" dirty="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portal</a:t>
            </a: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Developed using </a:t>
            </a:r>
            <a:b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 technology</a:t>
            </a: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21 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tour</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a:t>How to get started</a:t>
            </a:r>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a:t>Try API Management</a:t>
            </a:r>
          </a:p>
          <a:p>
            <a:pPr marL="241300" lvl="1" indent="0">
              <a:buNone/>
            </a:pPr>
            <a:r>
              <a:rPr lang="en-US" dirty="0">
                <a:hlinkClick r:id="rId2"/>
              </a:rPr>
              <a:t>http://aka.ms/apimrocks</a:t>
            </a:r>
            <a:r>
              <a:rPr lang="en-US" dirty="0"/>
              <a:t> </a:t>
            </a:r>
          </a:p>
          <a:p>
            <a:pPr marL="342900" lvl="1" indent="0">
              <a:buNone/>
            </a:pPr>
            <a:endParaRPr lang="en-US" dirty="0"/>
          </a:p>
          <a:p>
            <a:pPr marL="0" indent="0">
              <a:buNone/>
            </a:pPr>
            <a:r>
              <a:rPr lang="en-US" dirty="0"/>
              <a:t>Ask a question or request support</a:t>
            </a:r>
          </a:p>
          <a:p>
            <a:pPr marL="241300" lvl="1" indent="0">
              <a:buNone/>
            </a:pPr>
            <a:r>
              <a:rPr lang="en-US" dirty="0">
                <a:hlinkClick r:id="rId3"/>
              </a:rPr>
              <a:t>mailto:apimgmt@microsoft.com</a:t>
            </a:r>
            <a:r>
              <a:rPr lang="en-US" dirty="0"/>
              <a:t> </a:t>
            </a:r>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a:t>Resources</a:t>
            </a:r>
          </a:p>
          <a:p>
            <a:pPr marL="342900" lvl="1" indent="0">
              <a:lnSpc>
                <a:spcPct val="150000"/>
              </a:lnSpc>
              <a:buNone/>
            </a:pPr>
            <a:r>
              <a:rPr lang="en-US" dirty="0"/>
              <a:t>Product information</a:t>
            </a:r>
          </a:p>
          <a:p>
            <a:pPr marL="571500" lvl="2" indent="0">
              <a:buNone/>
            </a:pPr>
            <a:r>
              <a:rPr lang="en-US" dirty="0">
                <a:hlinkClick r:id="rId2"/>
              </a:rPr>
              <a:t>http://aka.ms/apimrocks</a:t>
            </a:r>
            <a:r>
              <a:rPr lang="en-US" dirty="0"/>
              <a:t> </a:t>
            </a:r>
          </a:p>
          <a:p>
            <a:pPr marL="342900" lvl="1" indent="0">
              <a:buNone/>
            </a:pPr>
            <a:r>
              <a:rPr lang="en-US" dirty="0"/>
              <a:t>Documentation and updates</a:t>
            </a:r>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 API Publishing with Azure API Management</a:t>
            </a:r>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a:solidFill>
                  <a:srgbClr val="FFFF00"/>
                </a:solidFill>
              </a:rPr>
              <a:t>Work with or connect to APIs?</a:t>
            </a:r>
          </a:p>
        </p:txBody>
      </p:sp>
    </p:spTree>
    <p:extLst>
      <p:ext uri="{BB962C8B-B14F-4D97-AF65-F5344CB8AC3E}">
        <p14:creationId xmlns:p14="http://schemas.microsoft.com/office/powerpoint/2010/main" val="124529259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a:solidFill>
                  <a:srgbClr val="FFFF00"/>
                </a:solidFill>
              </a:rPr>
              <a:t>Actively involved with APIs?</a:t>
            </a:r>
          </a:p>
        </p:txBody>
      </p:sp>
    </p:spTree>
    <p:extLst>
      <p:ext uri="{BB962C8B-B14F-4D97-AF65-F5344CB8AC3E}">
        <p14:creationId xmlns:p14="http://schemas.microsoft.com/office/powerpoint/2010/main" val="19338699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a:solidFill>
                  <a:srgbClr val="FF8C00"/>
                </a:solidFill>
              </a:rPr>
              <a:t>Heard/used API Management before?</a:t>
            </a:r>
          </a:p>
        </p:txBody>
      </p:sp>
    </p:spTree>
    <p:extLst>
      <p:ext uri="{BB962C8B-B14F-4D97-AF65-F5344CB8AC3E}">
        <p14:creationId xmlns:p14="http://schemas.microsoft.com/office/powerpoint/2010/main" val="2319156867"/>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8954" y="2125883"/>
            <a:ext cx="8218567" cy="1827967"/>
          </a:xfrm>
          <a:prstGeom prst="rect">
            <a:avLst/>
          </a:prstGeom>
        </p:spPr>
        <p:txBody>
          <a:bodyPr>
            <a:normAutofit fontScale="90000"/>
          </a:bodyPr>
          <a:lstStyle/>
          <a:p>
            <a:pPr algn="ctr"/>
            <a:r>
              <a:rPr lang="en-US" dirty="0"/>
              <a:t>let’s talk about </a:t>
            </a:r>
            <a:r>
              <a:rPr lang="en-US" dirty="0" err="1"/>
              <a:t>apis</a:t>
            </a:r>
            <a:r>
              <a:rPr lang="en-US" dirty="0"/>
              <a:t> and how they can </a:t>
            </a:r>
            <a:r>
              <a:rPr lang="en-US" b="1" dirty="0">
                <a:latin typeface="+mn-lt"/>
              </a:rPr>
              <a:t>boost your business</a:t>
            </a:r>
            <a:endParaRPr lang="en-US" sz="3199" b="1" dirty="0">
              <a:latin typeface="+mn-lt"/>
            </a:endParaRPr>
          </a:p>
        </p:txBody>
      </p:sp>
    </p:spTree>
    <p:extLst>
      <p:ext uri="{BB962C8B-B14F-4D97-AF65-F5344CB8AC3E}">
        <p14:creationId xmlns:p14="http://schemas.microsoft.com/office/powerpoint/2010/main" val="2520944196"/>
      </p:ext>
    </p:extLst>
  </p:cSld>
  <p:clrMapOvr>
    <a:masterClrMapping/>
  </p:clrMapOvr>
  <p:transition>
    <p:fade/>
  </p:transition>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6.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270</TotalTime>
  <Words>1931</Words>
  <Application>Microsoft Office PowerPoint</Application>
  <PresentationFormat>Custom</PresentationFormat>
  <Paragraphs>273</Paragraphs>
  <Slides>28</Slides>
  <Notes>15</Notes>
  <HiddenSlides>1</HiddenSlides>
  <MMClips>1</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28</vt:i4>
      </vt:variant>
    </vt:vector>
  </HeadingPairs>
  <TitlesOfParts>
    <vt:vector size="45" baseType="lpstr">
      <vt:lpstr>Arial Unicode MS</vt:lpstr>
      <vt:lpstr>ＭＳ Ｐゴシック</vt:lpstr>
      <vt:lpstr>ＭＳ Ｐゴシック</vt:lpstr>
      <vt:lpstr>Arial</vt:lpstr>
      <vt:lpstr>Calibri</vt:lpstr>
      <vt:lpstr>Consolas</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1_Azure Event</vt:lpstr>
      <vt:lpstr>1_Microsoft AzureCon 2015 Template - Color</vt:lpstr>
      <vt:lpstr>Agenda</vt:lpstr>
      <vt:lpstr>EVALULATE and WIN!  aka.ms/DevCloudFeb23AKL</vt:lpstr>
      <vt:lpstr>Accelerate API Publishing with Azure API Management</vt:lpstr>
      <vt:lpstr>PowerPoint Presentation</vt:lpstr>
      <vt:lpstr>quick audience poll</vt:lpstr>
      <vt:lpstr>PowerPoint Presentation</vt:lpstr>
      <vt:lpstr>PowerPoint Presentation</vt:lpstr>
      <vt:lpstr>PowerPoint Presentation</vt:lpstr>
      <vt:lpstr>let’s talk about apis and how they can boost your business</vt:lpstr>
      <vt:lpstr>PowerPoint Presentation</vt:lpstr>
      <vt:lpstr>The rise of APIs</vt:lpstr>
      <vt:lpstr>So you want an API program?</vt:lpstr>
      <vt:lpstr>Extending a platform</vt:lpstr>
      <vt:lpstr>PowerPoint Presentation</vt:lpstr>
      <vt:lpstr>Business models</vt:lpstr>
      <vt:lpstr>PowerPoint Presentation</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21</cp:revision>
  <dcterms:created xsi:type="dcterms:W3CDTF">2015-05-05T15:55:13Z</dcterms:created>
  <dcterms:modified xsi:type="dcterms:W3CDTF">2016-02-23T00:03:04Z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